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7" r:id="rId2"/>
    <p:sldId id="340" r:id="rId3"/>
    <p:sldId id="342" r:id="rId4"/>
    <p:sldId id="343" r:id="rId5"/>
    <p:sldId id="344" r:id="rId6"/>
    <p:sldId id="345" r:id="rId7"/>
    <p:sldId id="346" r:id="rId8"/>
    <p:sldId id="257" r:id="rId9"/>
    <p:sldId id="337" r:id="rId10"/>
    <p:sldId id="338" r:id="rId11"/>
    <p:sldId id="262" r:id="rId12"/>
    <p:sldId id="263" r:id="rId13"/>
    <p:sldId id="334" r:id="rId14"/>
    <p:sldId id="264" r:id="rId15"/>
    <p:sldId id="329" r:id="rId16"/>
    <p:sldId id="330" r:id="rId17"/>
    <p:sldId id="335" r:id="rId18"/>
    <p:sldId id="265" r:id="rId19"/>
    <p:sldId id="327" r:id="rId20"/>
    <p:sldId id="269" r:id="rId21"/>
    <p:sldId id="324" r:id="rId22"/>
    <p:sldId id="331" r:id="rId23"/>
    <p:sldId id="341" r:id="rId24"/>
    <p:sldId id="34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5B00"/>
    <a:srgbClr val="4D572B"/>
    <a:srgbClr val="FF6600"/>
    <a:srgbClr val="EF8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49D88-5408-4283-B297-6D27FB90D1EA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0FABD0C-4E6C-4C4C-8615-062FE849BE9E}">
      <dgm:prSet phldrT="[Текст]" custT="1"/>
      <dgm:spPr/>
      <dgm:t>
        <a:bodyPr/>
        <a:lstStyle/>
        <a:p>
          <a:r>
            <a:rPr lang="uk-UA" sz="3200" b="1" spc="300" dirty="0">
              <a:latin typeface="Times New Roman" pitchFamily="18" charset="0"/>
              <a:cs typeface="Times New Roman" pitchFamily="18" charset="0"/>
            </a:rPr>
            <a:t>ВИДИ ІГРАШОК</a:t>
          </a:r>
          <a:endParaRPr lang="ru-RU" sz="3200" b="1" spc="300" dirty="0">
            <a:latin typeface="Times New Roman" pitchFamily="18" charset="0"/>
            <a:cs typeface="Times New Roman" pitchFamily="18" charset="0"/>
          </a:endParaRPr>
        </a:p>
      </dgm:t>
    </dgm:pt>
    <dgm:pt modelId="{C7A8CDF9-5EE3-4E09-868F-65D15D168722}" type="parTrans" cxnId="{ED5B2308-DF1C-4B84-89EF-57E96535FE92}">
      <dgm:prSet/>
      <dgm:spPr/>
      <dgm:t>
        <a:bodyPr/>
        <a:lstStyle/>
        <a:p>
          <a:endParaRPr lang="ru-RU"/>
        </a:p>
      </dgm:t>
    </dgm:pt>
    <dgm:pt modelId="{9E7288BF-7FED-4A96-8F6D-F8DA40BD16C9}" type="sibTrans" cxnId="{ED5B2308-DF1C-4B84-89EF-57E96535FE92}">
      <dgm:prSet/>
      <dgm:spPr/>
      <dgm:t>
        <a:bodyPr/>
        <a:lstStyle/>
        <a:p>
          <a:endParaRPr lang="ru-RU"/>
        </a:p>
      </dgm:t>
    </dgm:pt>
    <dgm:pt modelId="{3E1EFF08-2868-4E82-AC60-960CDB39BF19}">
      <dgm:prSet phldrT="[Текст]" custT="1"/>
      <dgm:spPr/>
      <dgm:t>
        <a:bodyPr/>
        <a:lstStyle/>
        <a:p>
          <a:r>
            <a:rPr lang="uk-UA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функціональні</a:t>
          </a:r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8F954A-3F64-400A-B547-FD21CF7841C0}" type="parTrans" cxnId="{AA856C92-5914-464A-B168-D1AC0BEC34DB}">
      <dgm:prSet/>
      <dgm:spPr/>
      <dgm:t>
        <a:bodyPr/>
        <a:lstStyle/>
        <a:p>
          <a:endParaRPr lang="ru-RU"/>
        </a:p>
      </dgm:t>
    </dgm:pt>
    <dgm:pt modelId="{B61D0D08-FE6B-4D82-8419-D833ABFBEE9C}" type="sibTrans" cxnId="{AA856C92-5914-464A-B168-D1AC0BEC34DB}">
      <dgm:prSet/>
      <dgm:spPr/>
      <dgm:t>
        <a:bodyPr/>
        <a:lstStyle/>
        <a:p>
          <a:endParaRPr lang="ru-RU"/>
        </a:p>
      </dgm:t>
    </dgm:pt>
    <dgm:pt modelId="{274042B9-2CB2-42A2-B59B-3C215599B1FD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народні</a:t>
          </a:r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4879E7-8688-4E2E-9321-749078DB9C06}" type="parTrans" cxnId="{162330C7-1C73-4833-A47C-1F40AB8CD0C4}">
      <dgm:prSet/>
      <dgm:spPr/>
      <dgm:t>
        <a:bodyPr/>
        <a:lstStyle/>
        <a:p>
          <a:endParaRPr lang="ru-RU"/>
        </a:p>
      </dgm:t>
    </dgm:pt>
    <dgm:pt modelId="{626F345B-F2EC-4012-88CA-819386DF2F21}" type="sibTrans" cxnId="{162330C7-1C73-4833-A47C-1F40AB8CD0C4}">
      <dgm:prSet/>
      <dgm:spPr/>
      <dgm:t>
        <a:bodyPr/>
        <a:lstStyle/>
        <a:p>
          <a:endParaRPr lang="ru-RU"/>
        </a:p>
      </dgm:t>
    </dgm:pt>
    <dgm:pt modelId="{8C8C2072-001C-43FA-8607-C3543AE120D5}">
      <dgm:prSet phldrT="[Текст]" custT="1"/>
      <dgm:spPr/>
      <dgm:t>
        <a:bodyPr/>
        <a:lstStyle/>
        <a:p>
          <a:pPr algn="ctr"/>
          <a:r>
            <a: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конструкторсько-будівельні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7A25CB-7628-4911-887D-0B47EAF2642A}" type="parTrans" cxnId="{9A6CF8A1-C5AB-4F63-B7B7-760676F664D0}">
      <dgm:prSet/>
      <dgm:spPr/>
      <dgm:t>
        <a:bodyPr/>
        <a:lstStyle/>
        <a:p>
          <a:endParaRPr lang="ru-RU"/>
        </a:p>
      </dgm:t>
    </dgm:pt>
    <dgm:pt modelId="{E6C72336-473A-4FCA-914C-87CAA814E579}" type="sibTrans" cxnId="{9A6CF8A1-C5AB-4F63-B7B7-760676F664D0}">
      <dgm:prSet/>
      <dgm:spPr/>
      <dgm:t>
        <a:bodyPr/>
        <a:lstStyle/>
        <a:p>
          <a:endParaRPr lang="ru-RU"/>
        </a:p>
      </dgm:t>
    </dgm:pt>
    <dgm:pt modelId="{B4EF8446-15AB-4578-80C2-3A64B8DE6BD8}">
      <dgm:prSet phldrT="[Текст]" custT="1"/>
      <dgm:spPr/>
      <dgm:t>
        <a:bodyPr/>
        <a:lstStyle/>
        <a:p>
          <a:r>
            <a:rPr lang="uk-UA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спортивні</a:t>
          </a:r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01F588-C1F7-4680-9DE2-D73E860AD100}" type="parTrans" cxnId="{F8DC78EC-3F9B-439C-84CE-B7844AC9872C}">
      <dgm:prSet/>
      <dgm:spPr/>
      <dgm:t>
        <a:bodyPr/>
        <a:lstStyle/>
        <a:p>
          <a:endParaRPr lang="ru-RU"/>
        </a:p>
      </dgm:t>
    </dgm:pt>
    <dgm:pt modelId="{EC2EBB25-F73C-4CC1-A05F-8B26BF772369}" type="sibTrans" cxnId="{F8DC78EC-3F9B-439C-84CE-B7844AC9872C}">
      <dgm:prSet/>
      <dgm:spPr/>
      <dgm:t>
        <a:bodyPr/>
        <a:lstStyle/>
        <a:p>
          <a:endParaRPr lang="ru-RU"/>
        </a:p>
      </dgm:t>
    </dgm:pt>
    <dgm:pt modelId="{D85597A9-7063-4D25-A5C8-7D9DB479FEAC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uk-UA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іграшки-саморобки</a:t>
          </a:r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62475E-7D24-4D9A-A3E9-41CA2A2FA852}" type="parTrans" cxnId="{57B92FE7-4436-4722-857A-073EE0326825}">
      <dgm:prSet/>
      <dgm:spPr/>
      <dgm:t>
        <a:bodyPr/>
        <a:lstStyle/>
        <a:p>
          <a:endParaRPr lang="ru-RU"/>
        </a:p>
      </dgm:t>
    </dgm:pt>
    <dgm:pt modelId="{0B170DDF-A800-4811-9DDF-2133A7040973}" type="sibTrans" cxnId="{57B92FE7-4436-4722-857A-073EE0326825}">
      <dgm:prSet/>
      <dgm:spPr/>
      <dgm:t>
        <a:bodyPr/>
        <a:lstStyle/>
        <a:p>
          <a:endParaRPr lang="ru-RU"/>
        </a:p>
      </dgm:t>
    </dgm:pt>
    <dgm:pt modelId="{70281D45-69BB-4F90-B05C-0C05E154BEFF}">
      <dgm:prSet phldrT="[Текст]"/>
      <dgm:spPr/>
      <dgm:t>
        <a:bodyPr/>
        <a:lstStyle/>
        <a:p>
          <a:endParaRPr lang="ru-RU" dirty="0"/>
        </a:p>
      </dgm:t>
    </dgm:pt>
    <dgm:pt modelId="{A3E7C908-FD25-477C-8AFB-8A89898C2CD8}" type="parTrans" cxnId="{6F79CB9E-1352-4C5B-B997-A9996913D9E3}">
      <dgm:prSet/>
      <dgm:spPr/>
      <dgm:t>
        <a:bodyPr/>
        <a:lstStyle/>
        <a:p>
          <a:endParaRPr lang="ru-RU"/>
        </a:p>
      </dgm:t>
    </dgm:pt>
    <dgm:pt modelId="{BF8F98D9-144E-44F7-BA61-997C1DDF464C}" type="sibTrans" cxnId="{6F79CB9E-1352-4C5B-B997-A9996913D9E3}">
      <dgm:prSet/>
      <dgm:spPr/>
      <dgm:t>
        <a:bodyPr/>
        <a:lstStyle/>
        <a:p>
          <a:endParaRPr lang="ru-RU"/>
        </a:p>
      </dgm:t>
    </dgm:pt>
    <dgm:pt modelId="{A3079BB9-DC0A-4FB3-9A12-4E90A6F48B8D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сенсорно-дидактичн</a:t>
          </a:r>
          <a:r>
            <a:rPr lang="uk-UA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rPr>
            <a:t>і</a:t>
          </a:r>
          <a:endParaRPr lang="ru-RU" sz="2800" b="1" dirty="0">
            <a:solidFill>
              <a:schemeClr val="tx1"/>
            </a:solidFill>
            <a:latin typeface="Comic Sans MS" panose="030F0702030302020204" pitchFamily="66" charset="0"/>
            <a:cs typeface="Times New Roman" panose="02020603050405020304" pitchFamily="18" charset="0"/>
          </a:endParaRPr>
        </a:p>
      </dgm:t>
    </dgm:pt>
    <dgm:pt modelId="{CA93766C-27DF-49D5-8B0D-C46CC67DB96D}" type="parTrans" cxnId="{1ED85A20-0391-42E0-BEAA-C8274A9E2DD7}">
      <dgm:prSet/>
      <dgm:spPr/>
      <dgm:t>
        <a:bodyPr/>
        <a:lstStyle/>
        <a:p>
          <a:endParaRPr lang="ru-RU"/>
        </a:p>
      </dgm:t>
    </dgm:pt>
    <dgm:pt modelId="{56E60EE6-05D7-4EB7-AF74-6C4329EF9FB3}" type="sibTrans" cxnId="{1ED85A20-0391-42E0-BEAA-C8274A9E2DD7}">
      <dgm:prSet/>
      <dgm:spPr/>
      <dgm:t>
        <a:bodyPr/>
        <a:lstStyle/>
        <a:p>
          <a:endParaRPr lang="ru-RU"/>
        </a:p>
      </dgm:t>
    </dgm:pt>
    <dgm:pt modelId="{C5882924-BA92-42FA-9C26-8470F1B7B5F7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настільно-друковані</a:t>
          </a:r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35A0F8-58B6-43BA-BBD2-8E686E124B74}" type="parTrans" cxnId="{5249024F-249E-40F5-B04C-E4373C65B3A2}">
      <dgm:prSet/>
      <dgm:spPr/>
      <dgm:t>
        <a:bodyPr/>
        <a:lstStyle/>
        <a:p>
          <a:endParaRPr lang="ru-RU"/>
        </a:p>
      </dgm:t>
    </dgm:pt>
    <dgm:pt modelId="{3E1D124A-2E9B-47E6-A9AF-62AC4F186F34}" type="sibTrans" cxnId="{5249024F-249E-40F5-B04C-E4373C65B3A2}">
      <dgm:prSet/>
      <dgm:spPr/>
      <dgm:t>
        <a:bodyPr/>
        <a:lstStyle/>
        <a:p>
          <a:endParaRPr lang="ru-RU"/>
        </a:p>
      </dgm:t>
    </dgm:pt>
    <dgm:pt modelId="{429E1DDF-06C4-440A-9811-567F54E9B12C}" type="pres">
      <dgm:prSet presAssocID="{BE449D88-5408-4283-B297-6D27FB90D1E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98028AE-DE91-491B-89D5-170E1C5C93A8}" type="pres">
      <dgm:prSet presAssocID="{00FABD0C-4E6C-4C4C-8615-062FE849BE9E}" presName="singleCycle" presStyleCnt="0"/>
      <dgm:spPr/>
    </dgm:pt>
    <dgm:pt modelId="{D1BCA861-24FC-40E2-860F-12F644F383E4}" type="pres">
      <dgm:prSet presAssocID="{00FABD0C-4E6C-4C4C-8615-062FE849BE9E}" presName="singleCenter" presStyleLbl="node1" presStyleIdx="0" presStyleCnt="8" custScaleX="168108" custScaleY="126397" custLinFactNeighborX="255" custLinFactNeighborY="-620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18C8D7D3-77FE-49AF-9A8F-D865D6CCDED9}" type="pres">
      <dgm:prSet presAssocID="{A38F954A-3F64-400A-B547-FD21CF7841C0}" presName="Name56" presStyleLbl="parChTrans1D2" presStyleIdx="0" presStyleCnt="7"/>
      <dgm:spPr/>
      <dgm:t>
        <a:bodyPr/>
        <a:lstStyle/>
        <a:p>
          <a:endParaRPr lang="ru-RU"/>
        </a:p>
      </dgm:t>
    </dgm:pt>
    <dgm:pt modelId="{58EB1AEB-E333-44B1-8787-F6774771AB5F}" type="pres">
      <dgm:prSet presAssocID="{3E1EFF08-2868-4E82-AC60-960CDB39BF19}" presName="text0" presStyleLbl="node1" presStyleIdx="1" presStyleCnt="8" custScaleX="211812" custRadScaleRad="96765" custRadScaleInc="-6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D7192-64A4-4250-9153-F1AC23B6AEBC}" type="pres">
      <dgm:prSet presAssocID="{AD4879E7-8688-4E2E-9321-749078DB9C06}" presName="Name56" presStyleLbl="parChTrans1D2" presStyleIdx="1" presStyleCnt="7"/>
      <dgm:spPr/>
      <dgm:t>
        <a:bodyPr/>
        <a:lstStyle/>
        <a:p>
          <a:endParaRPr lang="ru-RU"/>
        </a:p>
      </dgm:t>
    </dgm:pt>
    <dgm:pt modelId="{9811BC64-BC23-4974-B08C-A1D698EAE985}" type="pres">
      <dgm:prSet presAssocID="{274042B9-2CB2-42A2-B59B-3C215599B1FD}" presName="text0" presStyleLbl="node1" presStyleIdx="2" presStyleCnt="8" custScaleX="185844" custScaleY="110628" custRadScaleRad="135454" custRadScaleInc="22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21459-5F80-422F-9FB7-382C8D707686}" type="pres">
      <dgm:prSet presAssocID="{F57A25CB-7628-4911-887D-0B47EAF2642A}" presName="Name56" presStyleLbl="parChTrans1D2" presStyleIdx="2" presStyleCnt="7"/>
      <dgm:spPr/>
      <dgm:t>
        <a:bodyPr/>
        <a:lstStyle/>
        <a:p>
          <a:endParaRPr lang="ru-RU"/>
        </a:p>
      </dgm:t>
    </dgm:pt>
    <dgm:pt modelId="{943B0DD2-BAC5-4867-B9EA-8712BE4300CB}" type="pres">
      <dgm:prSet presAssocID="{8C8C2072-001C-43FA-8607-C3543AE120D5}" presName="text0" presStyleLbl="node1" presStyleIdx="3" presStyleCnt="8" custScaleX="224617" custScaleY="121258" custRadScaleRad="120681" custRadScaleInc="-26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7BFD4B-6D18-4ABF-97F9-53DED7F0814C}" type="pres">
      <dgm:prSet presAssocID="{0801F588-C1F7-4680-9DE2-D73E860AD100}" presName="Name56" presStyleLbl="parChTrans1D2" presStyleIdx="3" presStyleCnt="7"/>
      <dgm:spPr/>
      <dgm:t>
        <a:bodyPr/>
        <a:lstStyle/>
        <a:p>
          <a:endParaRPr lang="ru-RU"/>
        </a:p>
      </dgm:t>
    </dgm:pt>
    <dgm:pt modelId="{26D199FF-69E3-449C-8E10-5E2B437D3857}" type="pres">
      <dgm:prSet presAssocID="{B4EF8446-15AB-4578-80C2-3A64B8DE6BD8}" presName="text0" presStyleLbl="node1" presStyleIdx="4" presStyleCnt="8" custScaleX="175222" custScaleY="91127" custRadScaleRad="102814" custRadScaleInc="-73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3C74C-8B01-4F59-894B-607A8D8D8E9C}" type="pres">
      <dgm:prSet presAssocID="{6962475E-7D24-4D9A-A3E9-41CA2A2FA852}" presName="Name56" presStyleLbl="parChTrans1D2" presStyleIdx="4" presStyleCnt="7"/>
      <dgm:spPr/>
      <dgm:t>
        <a:bodyPr/>
        <a:lstStyle/>
        <a:p>
          <a:endParaRPr lang="ru-RU"/>
        </a:p>
      </dgm:t>
    </dgm:pt>
    <dgm:pt modelId="{9E17476F-C715-4AD8-AC16-318D2F81BAFE}" type="pres">
      <dgm:prSet presAssocID="{D85597A9-7063-4D25-A5C8-7D9DB479FEAC}" presName="text0" presStyleLbl="node1" presStyleIdx="5" presStyleCnt="8" custScaleX="172623" custScaleY="90903" custRadScaleRad="89136" custRadScaleInc="35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E313A5-84A1-40F2-B3A0-5B7286DCFE55}" type="pres">
      <dgm:prSet presAssocID="{C335A0F8-58B6-43BA-BBD2-8E686E124B74}" presName="Name56" presStyleLbl="parChTrans1D2" presStyleIdx="5" presStyleCnt="7"/>
      <dgm:spPr/>
      <dgm:t>
        <a:bodyPr/>
        <a:lstStyle/>
        <a:p>
          <a:endParaRPr lang="ru-RU"/>
        </a:p>
      </dgm:t>
    </dgm:pt>
    <dgm:pt modelId="{F3DAA354-F7A2-4492-A291-D88301023B2F}" type="pres">
      <dgm:prSet presAssocID="{C5882924-BA92-42FA-9C26-8470F1B7B5F7}" presName="text0" presStyleLbl="node1" presStyleIdx="6" presStyleCnt="8" custScaleX="167884" custScaleY="89372" custRadScaleRad="115416" custRadScaleInc="25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8632C-CAD6-48DA-ADD1-3E30D23A88E8}" type="pres">
      <dgm:prSet presAssocID="{CA93766C-27DF-49D5-8B0D-C46CC67DB96D}" presName="Name56" presStyleLbl="parChTrans1D2" presStyleIdx="6" presStyleCnt="7"/>
      <dgm:spPr/>
      <dgm:t>
        <a:bodyPr/>
        <a:lstStyle/>
        <a:p>
          <a:endParaRPr lang="ru-RU"/>
        </a:p>
      </dgm:t>
    </dgm:pt>
    <dgm:pt modelId="{A9C691DC-077C-4FD3-B13C-BED5AA350AB6}" type="pres">
      <dgm:prSet presAssocID="{A3079BB9-DC0A-4FB3-9A12-4E90A6F48B8D}" presName="text0" presStyleLbl="node1" presStyleIdx="7" presStyleCnt="8" custScaleX="176338" custScaleY="91312" custRadScaleRad="132706" custRadScaleInc="-258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B41EB0-A4D7-47AA-B000-65782BAB5E20}" type="presOf" srcId="{3E1EFF08-2868-4E82-AC60-960CDB39BF19}" destId="{58EB1AEB-E333-44B1-8787-F6774771AB5F}" srcOrd="0" destOrd="0" presId="urn:microsoft.com/office/officeart/2008/layout/RadialCluster"/>
    <dgm:cxn modelId="{8A207C40-2649-43F2-9EE1-94F58DB27B77}" type="presOf" srcId="{AD4879E7-8688-4E2E-9321-749078DB9C06}" destId="{1DAD7192-64A4-4250-9153-F1AC23B6AEBC}" srcOrd="0" destOrd="0" presId="urn:microsoft.com/office/officeart/2008/layout/RadialCluster"/>
    <dgm:cxn modelId="{1ED85A20-0391-42E0-BEAA-C8274A9E2DD7}" srcId="{00FABD0C-4E6C-4C4C-8615-062FE849BE9E}" destId="{A3079BB9-DC0A-4FB3-9A12-4E90A6F48B8D}" srcOrd="6" destOrd="0" parTransId="{CA93766C-27DF-49D5-8B0D-C46CC67DB96D}" sibTransId="{56E60EE6-05D7-4EB7-AF74-6C4329EF9FB3}"/>
    <dgm:cxn modelId="{AA856C92-5914-464A-B168-D1AC0BEC34DB}" srcId="{00FABD0C-4E6C-4C4C-8615-062FE849BE9E}" destId="{3E1EFF08-2868-4E82-AC60-960CDB39BF19}" srcOrd="0" destOrd="0" parTransId="{A38F954A-3F64-400A-B547-FD21CF7841C0}" sibTransId="{B61D0D08-FE6B-4D82-8419-D833ABFBEE9C}"/>
    <dgm:cxn modelId="{D7CB076E-AFF5-4F99-9EDE-3F0FFABC12F3}" type="presOf" srcId="{C335A0F8-58B6-43BA-BBD2-8E686E124B74}" destId="{6AE313A5-84A1-40F2-B3A0-5B7286DCFE55}" srcOrd="0" destOrd="0" presId="urn:microsoft.com/office/officeart/2008/layout/RadialCluster"/>
    <dgm:cxn modelId="{57B92FE7-4436-4722-857A-073EE0326825}" srcId="{00FABD0C-4E6C-4C4C-8615-062FE849BE9E}" destId="{D85597A9-7063-4D25-A5C8-7D9DB479FEAC}" srcOrd="4" destOrd="0" parTransId="{6962475E-7D24-4D9A-A3E9-41CA2A2FA852}" sibTransId="{0B170DDF-A800-4811-9DDF-2133A7040973}"/>
    <dgm:cxn modelId="{F8DC78EC-3F9B-439C-84CE-B7844AC9872C}" srcId="{00FABD0C-4E6C-4C4C-8615-062FE849BE9E}" destId="{B4EF8446-15AB-4578-80C2-3A64B8DE6BD8}" srcOrd="3" destOrd="0" parTransId="{0801F588-C1F7-4680-9DE2-D73E860AD100}" sibTransId="{EC2EBB25-F73C-4CC1-A05F-8B26BF772369}"/>
    <dgm:cxn modelId="{D02BBB9E-F05D-48E9-9534-6D94D6FA0709}" type="presOf" srcId="{A38F954A-3F64-400A-B547-FD21CF7841C0}" destId="{18C8D7D3-77FE-49AF-9A8F-D865D6CCDED9}" srcOrd="0" destOrd="0" presId="urn:microsoft.com/office/officeart/2008/layout/RadialCluster"/>
    <dgm:cxn modelId="{5249024F-249E-40F5-B04C-E4373C65B3A2}" srcId="{00FABD0C-4E6C-4C4C-8615-062FE849BE9E}" destId="{C5882924-BA92-42FA-9C26-8470F1B7B5F7}" srcOrd="5" destOrd="0" parTransId="{C335A0F8-58B6-43BA-BBD2-8E686E124B74}" sibTransId="{3E1D124A-2E9B-47E6-A9AF-62AC4F186F34}"/>
    <dgm:cxn modelId="{178D69E9-A00F-4BE3-ADAC-83135FBB00F6}" type="presOf" srcId="{B4EF8446-15AB-4578-80C2-3A64B8DE6BD8}" destId="{26D199FF-69E3-449C-8E10-5E2B437D3857}" srcOrd="0" destOrd="0" presId="urn:microsoft.com/office/officeart/2008/layout/RadialCluster"/>
    <dgm:cxn modelId="{30AC4D56-4A0B-442D-902F-965E1DA9073A}" type="presOf" srcId="{6962475E-7D24-4D9A-A3E9-41CA2A2FA852}" destId="{A2B3C74C-8B01-4F59-894B-607A8D8D8E9C}" srcOrd="0" destOrd="0" presId="urn:microsoft.com/office/officeart/2008/layout/RadialCluster"/>
    <dgm:cxn modelId="{AA71ED71-3EB1-4D80-834D-59C3DF58C8DE}" type="presOf" srcId="{BE449D88-5408-4283-B297-6D27FB90D1EA}" destId="{429E1DDF-06C4-440A-9811-567F54E9B12C}" srcOrd="0" destOrd="0" presId="urn:microsoft.com/office/officeart/2008/layout/RadialCluster"/>
    <dgm:cxn modelId="{15A200BC-6945-41FB-8BAF-C0FF69625BFF}" type="presOf" srcId="{0801F588-C1F7-4680-9DE2-D73E860AD100}" destId="{447BFD4B-6D18-4ABF-97F9-53DED7F0814C}" srcOrd="0" destOrd="0" presId="urn:microsoft.com/office/officeart/2008/layout/RadialCluster"/>
    <dgm:cxn modelId="{162330C7-1C73-4833-A47C-1F40AB8CD0C4}" srcId="{00FABD0C-4E6C-4C4C-8615-062FE849BE9E}" destId="{274042B9-2CB2-42A2-B59B-3C215599B1FD}" srcOrd="1" destOrd="0" parTransId="{AD4879E7-8688-4E2E-9321-749078DB9C06}" sibTransId="{626F345B-F2EC-4012-88CA-819386DF2F21}"/>
    <dgm:cxn modelId="{9A6CF8A1-C5AB-4F63-B7B7-760676F664D0}" srcId="{00FABD0C-4E6C-4C4C-8615-062FE849BE9E}" destId="{8C8C2072-001C-43FA-8607-C3543AE120D5}" srcOrd="2" destOrd="0" parTransId="{F57A25CB-7628-4911-887D-0B47EAF2642A}" sibTransId="{E6C72336-473A-4FCA-914C-87CAA814E579}"/>
    <dgm:cxn modelId="{EB464909-E3E3-4328-9DD3-FA4ADC7B0BCE}" type="presOf" srcId="{274042B9-2CB2-42A2-B59B-3C215599B1FD}" destId="{9811BC64-BC23-4974-B08C-A1D698EAE985}" srcOrd="0" destOrd="0" presId="urn:microsoft.com/office/officeart/2008/layout/RadialCluster"/>
    <dgm:cxn modelId="{F1FE8733-0EEC-4546-84DC-70981B204351}" type="presOf" srcId="{A3079BB9-DC0A-4FB3-9A12-4E90A6F48B8D}" destId="{A9C691DC-077C-4FD3-B13C-BED5AA350AB6}" srcOrd="0" destOrd="0" presId="urn:microsoft.com/office/officeart/2008/layout/RadialCluster"/>
    <dgm:cxn modelId="{9BCC70F9-76E7-4D92-8AAF-CFA9E0E8C271}" type="presOf" srcId="{C5882924-BA92-42FA-9C26-8470F1B7B5F7}" destId="{F3DAA354-F7A2-4492-A291-D88301023B2F}" srcOrd="0" destOrd="0" presId="urn:microsoft.com/office/officeart/2008/layout/RadialCluster"/>
    <dgm:cxn modelId="{54D740E7-8862-4640-B35D-04D02AE22358}" type="presOf" srcId="{00FABD0C-4E6C-4C4C-8615-062FE849BE9E}" destId="{D1BCA861-24FC-40E2-860F-12F644F383E4}" srcOrd="0" destOrd="0" presId="urn:microsoft.com/office/officeart/2008/layout/RadialCluster"/>
    <dgm:cxn modelId="{D7FC140C-E44C-482A-8DC1-0702B933B5E9}" type="presOf" srcId="{CA93766C-27DF-49D5-8B0D-C46CC67DB96D}" destId="{E0A8632C-CAD6-48DA-ADD1-3E30D23A88E8}" srcOrd="0" destOrd="0" presId="urn:microsoft.com/office/officeart/2008/layout/RadialCluster"/>
    <dgm:cxn modelId="{7E48BDBA-5E33-4E9D-B28B-0601970BC691}" type="presOf" srcId="{D85597A9-7063-4D25-A5C8-7D9DB479FEAC}" destId="{9E17476F-C715-4AD8-AC16-318D2F81BAFE}" srcOrd="0" destOrd="0" presId="urn:microsoft.com/office/officeart/2008/layout/RadialCluster"/>
    <dgm:cxn modelId="{818C01FC-4497-455D-9A49-F32E4AF08535}" type="presOf" srcId="{8C8C2072-001C-43FA-8607-C3543AE120D5}" destId="{943B0DD2-BAC5-4867-B9EA-8712BE4300CB}" srcOrd="0" destOrd="0" presId="urn:microsoft.com/office/officeart/2008/layout/RadialCluster"/>
    <dgm:cxn modelId="{6F79CB9E-1352-4C5B-B997-A9996913D9E3}" srcId="{BE449D88-5408-4283-B297-6D27FB90D1EA}" destId="{70281D45-69BB-4F90-B05C-0C05E154BEFF}" srcOrd="1" destOrd="0" parTransId="{A3E7C908-FD25-477C-8AFB-8A89898C2CD8}" sibTransId="{BF8F98D9-144E-44F7-BA61-997C1DDF464C}"/>
    <dgm:cxn modelId="{56A68547-5641-40AA-9005-DFC18DF1FA32}" type="presOf" srcId="{F57A25CB-7628-4911-887D-0B47EAF2642A}" destId="{A3121459-5F80-422F-9FB7-382C8D707686}" srcOrd="0" destOrd="0" presId="urn:microsoft.com/office/officeart/2008/layout/RadialCluster"/>
    <dgm:cxn modelId="{ED5B2308-DF1C-4B84-89EF-57E96535FE92}" srcId="{BE449D88-5408-4283-B297-6D27FB90D1EA}" destId="{00FABD0C-4E6C-4C4C-8615-062FE849BE9E}" srcOrd="0" destOrd="0" parTransId="{C7A8CDF9-5EE3-4E09-868F-65D15D168722}" sibTransId="{9E7288BF-7FED-4A96-8F6D-F8DA40BD16C9}"/>
    <dgm:cxn modelId="{1F30709B-02DD-4050-A6AE-5310023D08B8}" type="presParOf" srcId="{429E1DDF-06C4-440A-9811-567F54E9B12C}" destId="{F98028AE-DE91-491B-89D5-170E1C5C93A8}" srcOrd="0" destOrd="0" presId="urn:microsoft.com/office/officeart/2008/layout/RadialCluster"/>
    <dgm:cxn modelId="{3E314A84-86D4-4064-8ECC-097801FFCF59}" type="presParOf" srcId="{F98028AE-DE91-491B-89D5-170E1C5C93A8}" destId="{D1BCA861-24FC-40E2-860F-12F644F383E4}" srcOrd="0" destOrd="0" presId="urn:microsoft.com/office/officeart/2008/layout/RadialCluster"/>
    <dgm:cxn modelId="{A91944E7-EC15-4FAA-B7D7-03F112504AD3}" type="presParOf" srcId="{F98028AE-DE91-491B-89D5-170E1C5C93A8}" destId="{18C8D7D3-77FE-49AF-9A8F-D865D6CCDED9}" srcOrd="1" destOrd="0" presId="urn:microsoft.com/office/officeart/2008/layout/RadialCluster"/>
    <dgm:cxn modelId="{14B3A95E-561E-4680-B06A-68288E664BB8}" type="presParOf" srcId="{F98028AE-DE91-491B-89D5-170E1C5C93A8}" destId="{58EB1AEB-E333-44B1-8787-F6774771AB5F}" srcOrd="2" destOrd="0" presId="urn:microsoft.com/office/officeart/2008/layout/RadialCluster"/>
    <dgm:cxn modelId="{80C0E6C6-DDA2-455B-B2DC-3F4D467EDC7A}" type="presParOf" srcId="{F98028AE-DE91-491B-89D5-170E1C5C93A8}" destId="{1DAD7192-64A4-4250-9153-F1AC23B6AEBC}" srcOrd="3" destOrd="0" presId="urn:microsoft.com/office/officeart/2008/layout/RadialCluster"/>
    <dgm:cxn modelId="{65B070A6-9C9C-47A8-8D25-C2F8A984D5A0}" type="presParOf" srcId="{F98028AE-DE91-491B-89D5-170E1C5C93A8}" destId="{9811BC64-BC23-4974-B08C-A1D698EAE985}" srcOrd="4" destOrd="0" presId="urn:microsoft.com/office/officeart/2008/layout/RadialCluster"/>
    <dgm:cxn modelId="{14C0C357-E6C8-4FF0-A116-0F0194A9E6DC}" type="presParOf" srcId="{F98028AE-DE91-491B-89D5-170E1C5C93A8}" destId="{A3121459-5F80-422F-9FB7-382C8D707686}" srcOrd="5" destOrd="0" presId="urn:microsoft.com/office/officeart/2008/layout/RadialCluster"/>
    <dgm:cxn modelId="{A4969845-F809-4D3B-8AA3-DDB732791EAB}" type="presParOf" srcId="{F98028AE-DE91-491B-89D5-170E1C5C93A8}" destId="{943B0DD2-BAC5-4867-B9EA-8712BE4300CB}" srcOrd="6" destOrd="0" presId="urn:microsoft.com/office/officeart/2008/layout/RadialCluster"/>
    <dgm:cxn modelId="{1A4AA5E3-3972-45B1-84E1-024E4B56A02D}" type="presParOf" srcId="{F98028AE-DE91-491B-89D5-170E1C5C93A8}" destId="{447BFD4B-6D18-4ABF-97F9-53DED7F0814C}" srcOrd="7" destOrd="0" presId="urn:microsoft.com/office/officeart/2008/layout/RadialCluster"/>
    <dgm:cxn modelId="{D3C42F67-327F-457D-A43B-8341571C0C6D}" type="presParOf" srcId="{F98028AE-DE91-491B-89D5-170E1C5C93A8}" destId="{26D199FF-69E3-449C-8E10-5E2B437D3857}" srcOrd="8" destOrd="0" presId="urn:microsoft.com/office/officeart/2008/layout/RadialCluster"/>
    <dgm:cxn modelId="{0BC21ABB-6153-4729-A20F-24E78A0A61FC}" type="presParOf" srcId="{F98028AE-DE91-491B-89D5-170E1C5C93A8}" destId="{A2B3C74C-8B01-4F59-894B-607A8D8D8E9C}" srcOrd="9" destOrd="0" presId="urn:microsoft.com/office/officeart/2008/layout/RadialCluster"/>
    <dgm:cxn modelId="{F1411A22-B6A5-4F75-9EB9-CF78126CA19D}" type="presParOf" srcId="{F98028AE-DE91-491B-89D5-170E1C5C93A8}" destId="{9E17476F-C715-4AD8-AC16-318D2F81BAFE}" srcOrd="10" destOrd="0" presId="urn:microsoft.com/office/officeart/2008/layout/RadialCluster"/>
    <dgm:cxn modelId="{8E646E31-7FE1-40C2-BF78-A4FAA8979DFB}" type="presParOf" srcId="{F98028AE-DE91-491B-89D5-170E1C5C93A8}" destId="{6AE313A5-84A1-40F2-B3A0-5B7286DCFE55}" srcOrd="11" destOrd="0" presId="urn:microsoft.com/office/officeart/2008/layout/RadialCluster"/>
    <dgm:cxn modelId="{7417BA61-FAEB-4DE3-87CD-A6D733BE0320}" type="presParOf" srcId="{F98028AE-DE91-491B-89D5-170E1C5C93A8}" destId="{F3DAA354-F7A2-4492-A291-D88301023B2F}" srcOrd="12" destOrd="0" presId="urn:microsoft.com/office/officeart/2008/layout/RadialCluster"/>
    <dgm:cxn modelId="{A62531D6-C4AE-4FAB-8416-A2F2A8017E42}" type="presParOf" srcId="{F98028AE-DE91-491B-89D5-170E1C5C93A8}" destId="{E0A8632C-CAD6-48DA-ADD1-3E30D23A88E8}" srcOrd="13" destOrd="0" presId="urn:microsoft.com/office/officeart/2008/layout/RadialCluster"/>
    <dgm:cxn modelId="{99F23AC6-63DB-408A-A1D8-7CCA1CA5CECD}" type="presParOf" srcId="{F98028AE-DE91-491B-89D5-170E1C5C93A8}" destId="{A9C691DC-077C-4FD3-B13C-BED5AA350AB6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03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5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3551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986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2342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404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641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54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25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138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98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28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84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16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59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143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47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82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Тарас\Desktop\Портрети працівників ЦПРПП на нову візитку (КОЛО)\Лого быле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2" y="121967"/>
            <a:ext cx="1224136" cy="1146794"/>
          </a:xfrm>
          <a:prstGeom prst="rect">
            <a:avLst/>
          </a:prstGeom>
          <a:noFill/>
          <a:effectLst>
            <a:glow rad="647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357" y="5585021"/>
            <a:ext cx="718893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Спікери: Н.</a:t>
            </a:r>
            <a:r>
              <a:rPr lang="uk-UA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Сокиринська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Л.Бондарчук,  консультанти КУ «ЦПРПП ВМР»</a:t>
            </a:r>
            <a:endParaRPr lang="uk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О.Колосова, вихователь-методист  КЗ ДНЗ № 73 ВМР»</a:t>
            </a: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051720" y="3183848"/>
            <a:ext cx="5526360" cy="11684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3600" kern="10" spc="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21966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проведення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06.05.2022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</a:t>
            </a:r>
          </a:p>
          <a:p>
            <a:pPr lvl="0"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проведення: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11.00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768297"/>
            <a:ext cx="568863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0" algn="ctr">
              <a:lnSpc>
                <a:spcPct val="120000"/>
              </a:lnSpc>
              <a:buClr>
                <a:srgbClr val="D16349"/>
              </a:buClr>
              <a:buNone/>
            </a:pP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Заняття міської Школи </a:t>
            </a:r>
          </a:p>
          <a:p>
            <a:pPr lvl="0" indent="0" algn="ctr">
              <a:lnSpc>
                <a:spcPct val="120000"/>
              </a:lnSpc>
              <a:buClr>
                <a:srgbClr val="D16349"/>
              </a:buClr>
              <a:buNone/>
            </a:pP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вихователя-стажера «Дебют»</a:t>
            </a:r>
          </a:p>
          <a:p>
            <a:pPr lvl="0" indent="0" algn="ctr">
              <a:lnSpc>
                <a:spcPct val="120000"/>
              </a:lnSpc>
              <a:buClr>
                <a:srgbClr val="D16349"/>
              </a:buClr>
              <a:buNone/>
            </a:pP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закладів дошкільної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освіти ВМТГ</a:t>
            </a:r>
            <a:endParaRPr lang="uk-UA" sz="2000" b="1" dirty="0">
              <a:solidFill>
                <a:srgbClr val="FF0000"/>
              </a:solidFill>
              <a:latin typeface="Times New Roman" pitchFamily="18" charset="0"/>
              <a:ea typeface="Arial Unicode MS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82E86F-25E0-4F55-BFB9-0A67DE0EB250}"/>
              </a:ext>
            </a:extLst>
          </p:cNvPr>
          <p:cNvSpPr txBox="1"/>
          <p:nvPr/>
        </p:nvSpPr>
        <p:spPr>
          <a:xfrm>
            <a:off x="776770" y="2492896"/>
            <a:ext cx="7899686" cy="314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Освітній напрям </a:t>
            </a:r>
          </a:p>
          <a:p>
            <a:pPr algn="ctr"/>
            <a:r>
              <a:rPr kumimoji="0" lang="uk-UA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«Гра дитини» в світлі вимог </a:t>
            </a:r>
            <a:r>
              <a:rPr kumimoji="0" lang="uk-UA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Базового компонента дошкільної освіти</a:t>
            </a:r>
            <a:r>
              <a:rPr lang="uk-UA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Особливості організації та керівництва грою дітей в закладах дошкільної освіти»</a:t>
            </a:r>
            <a:endParaRPr lang="ru-RU" sz="32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6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4">
            <a:extLst>
              <a:ext uri="{FF2B5EF4-FFF2-40B4-BE49-F238E27FC236}">
                <a16:creationId xmlns="" xmlns:a16="http://schemas.microsoft.com/office/drawing/2014/main" id="{B7EB5D58-E0E5-4B32-A952-D4A8952CAAB6}"/>
              </a:ext>
            </a:extLst>
          </p:cNvPr>
          <p:cNvSpPr/>
          <p:nvPr/>
        </p:nvSpPr>
        <p:spPr>
          <a:xfrm>
            <a:off x="1776238" y="404665"/>
            <a:ext cx="5964113" cy="864096"/>
          </a:xfrm>
          <a:prstGeom prst="round2Diag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Ігри з правилами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10">
            <a:extLst>
              <a:ext uri="{FF2B5EF4-FFF2-40B4-BE49-F238E27FC236}">
                <a16:creationId xmlns="" xmlns:a16="http://schemas.microsoft.com/office/drawing/2014/main" id="{4A7BABEE-EB40-403D-A62E-E2F1D7FB342C}"/>
              </a:ext>
            </a:extLst>
          </p:cNvPr>
          <p:cNvSpPr/>
          <p:nvPr/>
        </p:nvSpPr>
        <p:spPr>
          <a:xfrm rot="1414142">
            <a:off x="2412399" y="1307610"/>
            <a:ext cx="484187" cy="1079500"/>
          </a:xfrm>
          <a:prstGeom prst="downArrow">
            <a:avLst/>
          </a:prstGeom>
          <a:solidFill>
            <a:srgbClr val="FF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8" name="Стрелка вниз 10">
            <a:extLst>
              <a:ext uri="{FF2B5EF4-FFF2-40B4-BE49-F238E27FC236}">
                <a16:creationId xmlns="" xmlns:a16="http://schemas.microsoft.com/office/drawing/2014/main" id="{F7585611-34DA-45D4-A95E-34DBBA4FE717}"/>
              </a:ext>
            </a:extLst>
          </p:cNvPr>
          <p:cNvSpPr/>
          <p:nvPr/>
        </p:nvSpPr>
        <p:spPr>
          <a:xfrm>
            <a:off x="4517147" y="1357409"/>
            <a:ext cx="484187" cy="1079500"/>
          </a:xfrm>
          <a:prstGeom prst="downArrow">
            <a:avLst/>
          </a:prstGeom>
          <a:solidFill>
            <a:srgbClr val="FF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6773687-E087-48D8-B8CC-71D7E72B2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42305">
            <a:off x="6525463" y="1330243"/>
            <a:ext cx="536494" cy="1103472"/>
          </a:xfrm>
          <a:prstGeom prst="rect">
            <a:avLst/>
          </a:prstGeom>
        </p:spPr>
      </p:pic>
      <p:sp>
        <p:nvSpPr>
          <p:cNvPr id="10" name="Прямоугольник с двумя скругленными противолежащими углами 6">
            <a:extLst>
              <a:ext uri="{FF2B5EF4-FFF2-40B4-BE49-F238E27FC236}">
                <a16:creationId xmlns="" xmlns:a16="http://schemas.microsoft.com/office/drawing/2014/main" id="{6DE3DDFF-5F16-4868-8664-DED050DF518C}"/>
              </a:ext>
            </a:extLst>
          </p:cNvPr>
          <p:cNvSpPr/>
          <p:nvPr/>
        </p:nvSpPr>
        <p:spPr>
          <a:xfrm>
            <a:off x="1175994" y="2436909"/>
            <a:ext cx="1916218" cy="973834"/>
          </a:xfrm>
          <a:prstGeom prst="round2DiagRect">
            <a:avLst/>
          </a:prstGeom>
          <a:solidFill>
            <a:srgbClr val="FF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itchFamily="34" charset="0"/>
              </a:rPr>
              <a:t>Рухливі</a:t>
            </a:r>
          </a:p>
        </p:txBody>
      </p:sp>
      <p:sp>
        <p:nvSpPr>
          <p:cNvPr id="13" name="Прямоугольник с двумя скругленными противолежащими углами 7">
            <a:extLst>
              <a:ext uri="{FF2B5EF4-FFF2-40B4-BE49-F238E27FC236}">
                <a16:creationId xmlns="" xmlns:a16="http://schemas.microsoft.com/office/drawing/2014/main" id="{8400A97B-1A43-4989-B6B0-0FD1B6112738}"/>
              </a:ext>
            </a:extLst>
          </p:cNvPr>
          <p:cNvSpPr/>
          <p:nvPr/>
        </p:nvSpPr>
        <p:spPr>
          <a:xfrm>
            <a:off x="3440639" y="2482335"/>
            <a:ext cx="2354405" cy="1130300"/>
          </a:xfrm>
          <a:prstGeom prst="round2Diag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itchFamily="34" charset="0"/>
              </a:rPr>
              <a:t>Народні </a:t>
            </a:r>
          </a:p>
        </p:txBody>
      </p:sp>
      <p:sp>
        <p:nvSpPr>
          <p:cNvPr id="14" name="Прямоугольник с двумя скругленными противолежащими углами 9">
            <a:extLst>
              <a:ext uri="{FF2B5EF4-FFF2-40B4-BE49-F238E27FC236}">
                <a16:creationId xmlns="" xmlns:a16="http://schemas.microsoft.com/office/drawing/2014/main" id="{94B3BA1D-9B37-4241-BBA8-A29FCCE8EE75}"/>
              </a:ext>
            </a:extLst>
          </p:cNvPr>
          <p:cNvSpPr/>
          <p:nvPr/>
        </p:nvSpPr>
        <p:spPr>
          <a:xfrm>
            <a:off x="6164694" y="2503195"/>
            <a:ext cx="2374900" cy="1088580"/>
          </a:xfrm>
          <a:prstGeom prst="round2Diag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itchFamily="34" charset="0"/>
              </a:rPr>
              <a:t>Дидактичні</a:t>
            </a:r>
          </a:p>
        </p:txBody>
      </p:sp>
      <p:sp>
        <p:nvSpPr>
          <p:cNvPr id="15" name="Облако 14">
            <a:extLst>
              <a:ext uri="{FF2B5EF4-FFF2-40B4-BE49-F238E27FC236}">
                <a16:creationId xmlns="" xmlns:a16="http://schemas.microsoft.com/office/drawing/2014/main" id="{3DBDF07F-AF45-4C6B-8815-88799F1EFB46}"/>
              </a:ext>
            </a:extLst>
          </p:cNvPr>
          <p:cNvSpPr/>
          <p:nvPr/>
        </p:nvSpPr>
        <p:spPr>
          <a:xfrm>
            <a:off x="0" y="3591565"/>
            <a:ext cx="3440639" cy="2645748"/>
          </a:xfrm>
          <a:prstGeom prst="cloud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Великої</a:t>
            </a:r>
            <a:r>
              <a:rPr lang="ru-RU" sz="16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середньої</a:t>
            </a:r>
            <a:r>
              <a:rPr lang="ru-RU" sz="16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малої</a:t>
            </a:r>
            <a:r>
              <a:rPr lang="ru-RU" sz="16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рухливості</a:t>
            </a:r>
            <a:r>
              <a:rPr lang="ru-RU" sz="16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сюжетні</a:t>
            </a:r>
            <a:r>
              <a:rPr lang="ru-RU" sz="16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ігри</a:t>
            </a:r>
            <a:r>
              <a:rPr lang="ru-RU" sz="16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з предметами,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За </a:t>
            </a:r>
            <a:r>
              <a:rPr lang="ru-RU" sz="1600" b="1" dirty="0" err="1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переваженням</a:t>
            </a:r>
            <a:r>
              <a:rPr lang="ru-RU" sz="16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основного руху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Ігри-естафет</a:t>
            </a:r>
            <a:r>
              <a:rPr lang="ru-RU" sz="1600" dirty="0" err="1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и</a:t>
            </a:r>
            <a:endParaRPr lang="ru-RU" sz="1600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блако 15">
            <a:extLst>
              <a:ext uri="{FF2B5EF4-FFF2-40B4-BE49-F238E27FC236}">
                <a16:creationId xmlns="" xmlns:a16="http://schemas.microsoft.com/office/drawing/2014/main" id="{5B0FE921-2FDD-4D71-B043-BA2DF9E50B02}"/>
              </a:ext>
            </a:extLst>
          </p:cNvPr>
          <p:cNvSpPr/>
          <p:nvPr/>
        </p:nvSpPr>
        <p:spPr>
          <a:xfrm>
            <a:off x="3275857" y="3620631"/>
            <a:ext cx="2888837" cy="1879959"/>
          </a:xfrm>
          <a:prstGeom prst="cloud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Забави,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Рухливі, Дидактичні,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Обрядові</a:t>
            </a:r>
            <a:endParaRPr lang="ru-RU" sz="1600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9" name="Облако 18">
            <a:extLst>
              <a:ext uri="{FF2B5EF4-FFF2-40B4-BE49-F238E27FC236}">
                <a16:creationId xmlns="" xmlns:a16="http://schemas.microsoft.com/office/drawing/2014/main" id="{A5733E1F-5585-4E15-AB22-94C9E97D3BF0}"/>
              </a:ext>
            </a:extLst>
          </p:cNvPr>
          <p:cNvSpPr/>
          <p:nvPr/>
        </p:nvSpPr>
        <p:spPr>
          <a:xfrm>
            <a:off x="6164694" y="3526814"/>
            <a:ext cx="2843809" cy="2079656"/>
          </a:xfrm>
          <a:prstGeom prst="clou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Словесні,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З іграшками,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Настільно-друковані</a:t>
            </a:r>
            <a:endParaRPr lang="ru-RU" sz="1600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50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Грудень 2020 - Сайт dnz-dzvinochok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STREAM-освіта дошкільників - Сайт dnz-dzvinochok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F186E3F-EAB1-40B5-8E9C-1497F495ED23}"/>
              </a:ext>
            </a:extLst>
          </p:cNvPr>
          <p:cNvSpPr txBox="1"/>
          <p:nvPr/>
        </p:nvSpPr>
        <p:spPr>
          <a:xfrm>
            <a:off x="612774" y="566678"/>
            <a:ext cx="82797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uk-UA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У нинішніх малюків у руках звукові та світлові, тактильні іграшки, трансформери, велика кількість конструкторів з можливістю швидко змінювати побудовані об’єкти та багато чого іншого. Сучасна малеча прагне бавитися справжніми електричними інструментами і мати іграшкову кухню, обладнану як мамина. Їх нестримно ваблять гаджети, якими напаковані наші оселі, - телефони, ноутбуки, планшети, комп’ютери… </a:t>
            </a:r>
            <a:endParaRPr lang="ru-RU" sz="2000" b="1" i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2B3F699-D712-435C-B161-384511421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454" y="2815966"/>
            <a:ext cx="1511149" cy="39694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83970D9-C9B2-4A2F-9CCC-8E85F5CB6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9244">
            <a:off x="2148551" y="3030162"/>
            <a:ext cx="1927101" cy="19271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267EB54-B7F4-4B13-84F7-E56EDFB95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45" y="4885055"/>
            <a:ext cx="1827849" cy="1827849"/>
          </a:xfrm>
          <a:prstGeom prst="rect">
            <a:avLst/>
          </a:prstGeom>
        </p:spPr>
      </p:pic>
      <p:pic>
        <p:nvPicPr>
          <p:cNvPr id="1026" name="Picture 2" descr="Розвиваюча музична іграшка Барабани від VTech - купити по вигідній ціні на  ➦ obetty.com.ua">
            <a:extLst>
              <a:ext uri="{FF2B5EF4-FFF2-40B4-BE49-F238E27FC236}">
                <a16:creationId xmlns="" xmlns:a16="http://schemas.microsoft.com/office/drawing/2014/main" id="{ED5A2189-8280-48D8-9418-6E0A8472E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55" y="4851289"/>
            <a:ext cx="1788611" cy="17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DBC7C94-395E-448C-8037-A78FB1D6C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1837">
            <a:off x="5387534" y="3002410"/>
            <a:ext cx="2157774" cy="12991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7A652E7-81A8-4FDD-A433-8DAAA48251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75" y="3099025"/>
            <a:ext cx="1827849" cy="18278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46DBDD1-8EC3-4A05-9C6C-E6D4CC8F88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7131" y="4215632"/>
            <a:ext cx="2030958" cy="203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7575" y="764704"/>
            <a:ext cx="7758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 descr="Грудень 2020 - Сайт dnz-dzvinochok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STREAM-освіта дошкільників - Сайт dnz-dzvinochok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Міський голова розповів як працюватимуть влітку дитсадки Рівного. Місто -  Новини Рівного та області — Рівне Вечірнє"/>
          <p:cNvSpPr>
            <a:spLocks noChangeAspect="1" noChangeArrowheads="1"/>
          </p:cNvSpPr>
          <p:nvPr/>
        </p:nvSpPr>
        <p:spPr bwMode="auto">
          <a:xfrm>
            <a:off x="612775" y="90872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B05528E-8AEB-4754-B837-BEB7E00B06C3}"/>
              </a:ext>
            </a:extLst>
          </p:cNvPr>
          <p:cNvSpPr txBox="1"/>
          <p:nvPr/>
        </p:nvSpPr>
        <p:spPr>
          <a:xfrm>
            <a:off x="307975" y="352613"/>
            <a:ext cx="86732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Серед складників результату дошкільної освіти гра посідає чільне місце. Водночас </a:t>
            </a:r>
            <a:r>
              <a:rPr lang="uk-UA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гра залишається </a:t>
            </a:r>
            <a:endParaRPr lang="en-US" sz="24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головним </a:t>
            </a:r>
            <a:r>
              <a:rPr lang="uk-UA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інструментом досягнення цього результату, </a:t>
            </a:r>
            <a:endParaRPr lang="en-US" sz="24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підґрунтям </a:t>
            </a:r>
            <a:r>
              <a:rPr lang="uk-UA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формування життєвого досвіду дитини, </a:t>
            </a:r>
            <a:endParaRPr lang="en-US" sz="24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важливим </a:t>
            </a:r>
            <a:r>
              <a:rPr lang="uk-UA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засобом системної організації розвитку її фізичних, інтелектуальних, емоційних, соціальних та моральних навичок</a:t>
            </a:r>
            <a:endParaRPr lang="ru-RU" sz="2400" b="1" i="1" dirty="0">
              <a:solidFill>
                <a:srgbClr val="000000"/>
              </a:solidFill>
              <a:effectLst/>
              <a:latin typeface="Arial Unicode M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1694806-C813-48B0-801E-E137472AD7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8" y="3123014"/>
            <a:ext cx="3727938" cy="27912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BCC7E21-9D8A-49AC-8985-888F01D82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14" y="3379114"/>
            <a:ext cx="3591409" cy="268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6868" y="312738"/>
            <a:ext cx="82630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Саме </a:t>
            </a:r>
            <a:r>
              <a:rPr lang="uk-UA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гра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формує </a:t>
            </a:r>
            <a:r>
              <a:rPr lang="uk-UA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здатність до реалізації свободи вибору, </a:t>
            </a:r>
            <a:r>
              <a:rPr lang="uk-UA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автономність,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сприяє </a:t>
            </a:r>
            <a:r>
              <a:rPr lang="uk-UA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розвитку соціальної єдності (чуття «ми», товариськість, командний дух), </a:t>
            </a:r>
            <a:endParaRPr lang="uk-UA" sz="24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дає </a:t>
            </a:r>
            <a:r>
              <a:rPr lang="uk-UA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можливість усвідомити власні життєві цілі та потреби, </a:t>
            </a:r>
            <a:endParaRPr lang="uk-UA" sz="24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з</a:t>
            </a:r>
            <a:r>
              <a:rPr lang="uk-UA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абезпечує </a:t>
            </a:r>
            <a:r>
              <a:rPr lang="uk-UA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ув’язок дитини із середовищем - предметним, соціальним, природним.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effectLst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</a:br>
            <a:endParaRPr lang="ru-RU" sz="2400" b="1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 descr="Грудень 2020 - Сайт dnz-dzvinochok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STREAM-освіта дошкільників - Сайт dnz-dzvinochok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Міський голова розповів як працюватимуть влітку дитсадки Рівного. Місто -  Новини Рівного та області — Рівне Вечірнє"/>
          <p:cNvSpPr>
            <a:spLocks noChangeAspect="1" noChangeArrowheads="1"/>
          </p:cNvSpPr>
          <p:nvPr/>
        </p:nvSpPr>
        <p:spPr bwMode="auto">
          <a:xfrm>
            <a:off x="612775" y="90872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C14D545-EBC7-447F-9955-679D311B3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9189" y="3482284"/>
            <a:ext cx="3398132" cy="31298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35EDC11-7F96-4B77-A283-F6DA06242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62" y="3734670"/>
            <a:ext cx="2797242" cy="30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4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F3BEF7-3CCA-4992-9529-4BD73BD8762E}"/>
              </a:ext>
            </a:extLst>
          </p:cNvPr>
          <p:cNvSpPr txBox="1"/>
          <p:nvPr/>
        </p:nvSpPr>
        <p:spPr>
          <a:xfrm>
            <a:off x="827584" y="620688"/>
            <a:ext cx="783160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Microsoft Sans Serif" panose="020B0604020202020204" pitchFamily="34" charset="0"/>
                <a:cs typeface="Times New Roman" pitchFamily="18" charset="0"/>
              </a:rPr>
              <a:t>Кроки на шляху до самостійної гри дошкільника</a:t>
            </a:r>
          </a:p>
          <a:p>
            <a:pPr algn="just"/>
            <a:r>
              <a:rPr lang="uk-UA" sz="2400" b="1" i="0" spc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Крок </a:t>
            </a:r>
            <a:r>
              <a:rPr lang="uk-UA" sz="2400" b="1" i="0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uk-UA" sz="2400" b="0" i="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Організація повноцінної участі дитини в іграх, ініційованих дорослим.</a:t>
            </a:r>
          </a:p>
          <a:p>
            <a:pPr algn="just"/>
            <a:endParaRPr lang="ru-RU" sz="1800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endParaRPr lang="ru-RU" sz="2000" b="1" dirty="0">
              <a:solidFill>
                <a:srgbClr val="000000"/>
              </a:solidFill>
              <a:effectLst/>
              <a:latin typeface="Arial Unicode M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2DF1366-2EFD-4CD1-87FE-08732BF9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872" y="2318220"/>
            <a:ext cx="2950201" cy="4422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0186863-A911-4B8E-9180-E144BDBCE825}"/>
              </a:ext>
            </a:extLst>
          </p:cNvPr>
          <p:cNvSpPr txBox="1"/>
          <p:nvPr/>
        </p:nvSpPr>
        <p:spPr>
          <a:xfrm>
            <a:off x="685695" y="2713568"/>
            <a:ext cx="49664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вільної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самодіяльної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розквітає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самостійність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ініціативність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креативність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проявляється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свобода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дорослими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носіями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(«Як це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Як це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?»).</a:t>
            </a:r>
          </a:p>
        </p:txBody>
      </p:sp>
    </p:spTree>
    <p:extLst>
      <p:ext uri="{BB962C8B-B14F-4D97-AF65-F5344CB8AC3E}">
        <p14:creationId xmlns:p14="http://schemas.microsoft.com/office/powerpoint/2010/main" val="263055347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03FE769-E024-4E8B-BF56-0CF806852559}"/>
              </a:ext>
            </a:extLst>
          </p:cNvPr>
          <p:cNvSpPr txBox="1"/>
          <p:nvPr/>
        </p:nvSpPr>
        <p:spPr>
          <a:xfrm>
            <a:off x="611560" y="332656"/>
            <a:ext cx="8280920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0" algn="just">
              <a:spcBef>
                <a:spcPts val="600"/>
              </a:spcBef>
            </a:pP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В ігрових вправах та завданнях важливо дотримуватися таких </a:t>
            </a:r>
            <a:r>
              <a:rPr lang="uk-UA" sz="24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орієнтирів: </a:t>
            </a:r>
          </a:p>
          <a:p>
            <a:pPr indent="190500" algn="just">
              <a:spcBef>
                <a:spcPts val="600"/>
              </a:spcBef>
            </a:pPr>
            <a: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uk-UA" sz="24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дитині</a:t>
            </a:r>
            <a:r>
              <a:rPr lang="uk-UA" sz="24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мають бути зрозумілі мета і правила гри;</a:t>
            </a:r>
            <a:endParaRPr lang="ru-RU" sz="2400" b="1" u="none" strike="noStrike" spc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24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- дорослий</a:t>
            </a: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 повинен продумати всі моменти гри, організувати зворотний зв’язок і гнучке регулювання процесу за допомогою зовнішніх і внутрішніх </a:t>
            </a:r>
            <a:r>
              <a:rPr lang="uk-UA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мотиваторів</a:t>
            </a:r>
            <a:endParaRPr lang="ru-RU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22B0D65-D881-4EFC-A689-819346C66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3438479"/>
            <a:ext cx="3682643" cy="32403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0EDCC94-6FAC-452D-95B8-252F12435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474240"/>
            <a:ext cx="4310246" cy="3048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55836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A1676AD-09BA-4104-A4EF-F663D1EBB0C8}"/>
              </a:ext>
            </a:extLst>
          </p:cNvPr>
          <p:cNvSpPr txBox="1"/>
          <p:nvPr/>
        </p:nvSpPr>
        <p:spPr>
          <a:xfrm>
            <a:off x="683568" y="548680"/>
            <a:ext cx="7831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2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Опанування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іграшками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збагачення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ігрового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ігрових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потенціал для креативних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ігрових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опанування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ігрових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ролей.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24B32F-A30E-4445-A519-FAA8818ED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4"/>
          <a:stretch/>
        </p:blipFill>
        <p:spPr bwMode="auto">
          <a:xfrm>
            <a:off x="1403648" y="3244415"/>
            <a:ext cx="2923104" cy="30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Я\Desktop\Camera\IMG_20171206_154024.jpg">
            <a:extLst>
              <a:ext uri="{FF2B5EF4-FFF2-40B4-BE49-F238E27FC236}">
                <a16:creationId xmlns="" xmlns:a16="http://schemas.microsoft.com/office/drawing/2014/main" id="{3D73A6DF-AA1C-44ED-8B70-AF07746CE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/>
          <a:stretch/>
        </p:blipFill>
        <p:spPr bwMode="auto">
          <a:xfrm>
            <a:off x="5436096" y="2812040"/>
            <a:ext cx="3229312" cy="3569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1833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9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557920578"/>
              </p:ext>
            </p:extLst>
          </p:nvPr>
        </p:nvGraphicFramePr>
        <p:xfrm>
          <a:off x="-15699" y="0"/>
          <a:ext cx="91440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348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1BCA861-24FC-40E2-860F-12F644F38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D1BCA861-24FC-40E2-860F-12F644F383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C8D7D3-77FE-49AF-9A8F-D865D6CCD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dgm id="{18C8D7D3-77FE-49AF-9A8F-D865D6CCDE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EB1AEB-E333-44B1-8787-F6774771AB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58EB1AEB-E333-44B1-8787-F6774771AB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AD7192-64A4-4250-9153-F1AC23B6A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graphicEl>
                                              <a:dgm id="{1DAD7192-64A4-4250-9153-F1AC23B6AE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811BC64-BC23-4974-B08C-A1D698EAE9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graphicEl>
                                              <a:dgm id="{9811BC64-BC23-4974-B08C-A1D698EAE9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3121459-5F80-422F-9FB7-382C8D7076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graphicEl>
                                              <a:dgm id="{A3121459-5F80-422F-9FB7-382C8D7076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43B0DD2-BAC5-4867-B9EA-8712BE430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943B0DD2-BAC5-4867-B9EA-8712BE4300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47BFD4B-6D18-4ABF-97F9-53DED7F081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graphicEl>
                                              <a:dgm id="{447BFD4B-6D18-4ABF-97F9-53DED7F081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6D199FF-69E3-449C-8E10-5E2B437D3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dgm id="{26D199FF-69E3-449C-8E10-5E2B437D38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B3C74C-8B01-4F59-894B-607A8D8D8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A2B3C74C-8B01-4F59-894B-607A8D8D8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E17476F-C715-4AD8-AC16-318D2F81BA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graphicEl>
                                              <a:dgm id="{9E17476F-C715-4AD8-AC16-318D2F81BA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AE313A5-84A1-40F2-B3A0-5B7286DCF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6AE313A5-84A1-40F2-B3A0-5B7286DCF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DAA354-F7A2-4492-A291-D88301023B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>
                                            <p:graphicEl>
                                              <a:dgm id="{F3DAA354-F7A2-4492-A291-D88301023B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0A8632C-CAD6-48DA-ADD1-3E30D23A8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>
                                            <p:graphicEl>
                                              <a:dgm id="{E0A8632C-CAD6-48DA-ADD1-3E30D23A8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9C691DC-077C-4FD3-B13C-BED5AA350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graphicEl>
                                              <a:dgm id="{A9C691DC-077C-4FD3-B13C-BED5AA350A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lvlAtOnc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Сюжетно-ролевая игра в первой младшей группе. Тема: «Кукла Катя у нас в  гостях». | План-конспект занятия (младшая группа) на тему: |  Образовательная социальная се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Сюжетно-ролевая игра в первой младшей группе. Тема: «Кукла Катя у нас в  гостях». | План-конспект занятия (младшая группа) на тему: |  Образовательная социальная сеть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8DAAE3-49E7-4809-9D1D-DB6F91B8B0B2}"/>
              </a:ext>
            </a:extLst>
          </p:cNvPr>
          <p:cNvSpPr txBox="1"/>
          <p:nvPr/>
        </p:nvSpPr>
        <p:spPr>
          <a:xfrm>
            <a:off x="469522" y="332656"/>
            <a:ext cx="75588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Програвання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пропонованих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ігрових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знайомих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іграшок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базою для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розгортання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самодіяльних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сюжетно-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рольових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ігор у майбутньому.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BA68E488-7119-4D2D-804F-C208BD367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67" y="2636912"/>
            <a:ext cx="4375955" cy="3281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84B8302-2979-467A-9A47-08B6AD93B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253" y="3717032"/>
            <a:ext cx="376277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22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1124744"/>
            <a:ext cx="8116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Дитячий садок. Короткостроковий проект у 2 молодшій групі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E1AF53C-4200-44DC-A61D-81B44D199FA5}"/>
              </a:ext>
            </a:extLst>
          </p:cNvPr>
          <p:cNvSpPr txBox="1"/>
          <p:nvPr/>
        </p:nvSpPr>
        <p:spPr>
          <a:xfrm>
            <a:off x="368300" y="177897"/>
            <a:ext cx="83081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«найбільш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визначальним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те,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наскільки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емоційний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яке поле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відкриває.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AE43DE0-CA42-462D-BDFE-EE6A6E97D1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r="7246"/>
          <a:stretch/>
        </p:blipFill>
        <p:spPr>
          <a:xfrm>
            <a:off x="755576" y="2348880"/>
            <a:ext cx="3600400" cy="3102689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="" xmlns:a16="http://schemas.microsoft.com/office/drawing/2014/main" id="{857EFBDE-687F-4E33-A1A0-80176C8D2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798" y="3118808"/>
            <a:ext cx="348470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Тарас\Desktop\Портрети працівників ЦПРПП на нову візитку (КОЛО)\Лого быле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2" y="121967"/>
            <a:ext cx="1224136" cy="1146794"/>
          </a:xfrm>
          <a:prstGeom prst="rect">
            <a:avLst/>
          </a:prstGeom>
          <a:noFill/>
          <a:effectLst>
            <a:glow rad="647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5517622"/>
            <a:ext cx="8316416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uk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051720" y="3183848"/>
            <a:ext cx="6120680" cy="23333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82E86F-25E0-4F55-BFB9-0A67DE0EB250}"/>
              </a:ext>
            </a:extLst>
          </p:cNvPr>
          <p:cNvSpPr txBox="1"/>
          <p:nvPr/>
        </p:nvSpPr>
        <p:spPr>
          <a:xfrm>
            <a:off x="683568" y="695364"/>
            <a:ext cx="806489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uk-UA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Освітній напрям </a:t>
            </a:r>
          </a:p>
          <a:p>
            <a:pPr lvl="0"/>
            <a:r>
              <a:rPr lang="uk-UA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«Гра дитини» в світлі вимог </a:t>
            </a:r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Базового компонента дошкільної освіти. Робота  в умовах воєнного стану </a:t>
            </a:r>
          </a:p>
          <a:p>
            <a:pPr lvl="0"/>
            <a:endParaRPr lang="uk-UA" sz="20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Консультант  </a:t>
            </a:r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 “ЦПРПП ВМР” </a:t>
            </a:r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Сокиринська </a:t>
            </a:r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Н.Д.</a:t>
            </a:r>
          </a:p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06.05.2022р</a:t>
            </a:r>
            <a:r>
              <a:rPr lang="uk-UA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74" y="4126958"/>
            <a:ext cx="3855366" cy="265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D:\нетбук\1 фото  видео\0 фото на диск\ДНЗ № 23 Я професію обрала, бо в садочку з подружкою грала (1)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361865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1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76672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670617-4597-4FB5-B298-53540FCE0221}"/>
              </a:ext>
            </a:extLst>
          </p:cNvPr>
          <p:cNvSpPr txBox="1"/>
          <p:nvPr/>
        </p:nvSpPr>
        <p:spPr>
          <a:xfrm>
            <a:off x="467544" y="476672"/>
            <a:ext cx="70567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 Unicode MS"/>
              </a:rPr>
              <a:t>Крок 3.</a:t>
            </a: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uk-UA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Чітке усвідомлення дорослими, у що і як слід грати з дітьми</a:t>
            </a:r>
          </a:p>
          <a:p>
            <a:pPr algn="ctr"/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Уміння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організувати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вільну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гру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 вихованців </a:t>
            </a: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свідчить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 про </a:t>
            </a: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професіоналізм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 педагога, </a:t>
            </a: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його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повагу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 до </a:t>
            </a: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дитячої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гри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 та здатність </a:t>
            </a:r>
            <a:r>
              <a:rPr lang="ru-RU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грати</a:t>
            </a: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 з дітьми</a:t>
            </a:r>
            <a:r>
              <a:rPr lang="uk-UA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</a:rPr>
              <a:t> 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2927545-8C71-42DC-A6CD-EE55F252A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564904"/>
            <a:ext cx="6048672" cy="396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65E319C-3873-4BA8-9BDF-7F5C3F9394BE}"/>
              </a:ext>
            </a:extLst>
          </p:cNvPr>
          <p:cNvSpPr txBox="1"/>
          <p:nvPr/>
        </p:nvSpPr>
        <p:spPr>
          <a:xfrm>
            <a:off x="539552" y="476672"/>
            <a:ext cx="83529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Завдання педагога  в умовах оновлення Державного стандарту дошкільної освіти: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створити цікаве для сучасних дітей середовище;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продумати діяльність, яка може стимулювати вільну гру;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відвести грі гідне місце в повсякденному житті групи;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аналізуючи результативність своїх дій, вчасно коригувати їх, невтомно шукати </a:t>
            </a:r>
            <a:endParaRPr lang="uk-UA" sz="2400" b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uk-UA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способи </a:t>
            </a: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виведення </a:t>
            </a:r>
            <a:endParaRPr lang="uk-UA" sz="2400" b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uk-UA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гри </a:t>
            </a: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 творчий рівень.</a:t>
            </a:r>
            <a:endParaRPr lang="ru-RU" sz="2400" b="1" dirty="0">
              <a:solidFill>
                <a:srgbClr val="000000"/>
              </a:solidFill>
              <a:effectLst/>
              <a:latin typeface="Arial Unicode M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7B1A2D6-DB92-497C-9744-F9C113A2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733913"/>
            <a:ext cx="4307440" cy="303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62EE179-A6D8-4037-8667-E712C150B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984" y="188640"/>
            <a:ext cx="938865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F3C02D2-5234-4FFF-868F-D9895E49E169}"/>
              </a:ext>
            </a:extLst>
          </p:cNvPr>
          <p:cNvSpPr txBox="1"/>
          <p:nvPr/>
        </p:nvSpPr>
        <p:spPr>
          <a:xfrm>
            <a:off x="1331640" y="260649"/>
            <a:ext cx="6984776" cy="1690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Дитина грається, досліджує світ, здобуває свій досвід і може його застосовувати. Вона не має відчувати, що її   спеціально чогось вчать.</a:t>
            </a:r>
            <a:endParaRPr lang="ru-RU" sz="2400" b="1" i="1" dirty="0">
              <a:solidFill>
                <a:srgbClr val="000000"/>
              </a:solidFill>
              <a:effectLst/>
              <a:latin typeface="Arial Unicode M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58892EC-CB94-4769-9999-A937FE3099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885" y="2348880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470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582067"/>
            <a:ext cx="8712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+mj-cs"/>
              </a:rPr>
              <a:t>                   </a:t>
            </a:r>
            <a:r>
              <a:rPr lang="uk-UA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+mj-cs"/>
              </a:rPr>
              <a:t>Презентацію </a:t>
            </a:r>
            <a:r>
              <a:rPr lang="uk-UA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+mj-cs"/>
              </a:rPr>
              <a:t>створено за матеріалами:</a:t>
            </a:r>
            <a:br>
              <a:rPr lang="uk-UA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+mj-cs"/>
              </a:rPr>
            </a:br>
            <a:endParaRPr lang="en-US" sz="2400" b="1" i="1" dirty="0" smtClean="0">
              <a:solidFill>
                <a:prstClr val="black"/>
              </a:solidFill>
              <a:latin typeface="Times New Roman" panose="02020603050405020304" pitchFamily="18" charset="0"/>
              <a:ea typeface="Arial Unicode MS"/>
              <a:cs typeface="+mj-cs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+mj-cs"/>
              </a:rPr>
              <a:t>Лист </a:t>
            </a:r>
            <a:r>
              <a:rPr lang="uk-UA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+mj-cs"/>
              </a:rPr>
              <a:t>МОН України        № 1/3845-22 від 02.04.22р. </a:t>
            </a:r>
            <a:r>
              <a:rPr lang="uk-UA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</a:t>
            </a:r>
            <a:r>
              <a:rPr 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рекомендації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працівників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закладів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дошкільної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дії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воєнного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стану в </a:t>
            </a:r>
            <a:r>
              <a:rPr 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/>
            </a:r>
            <a:b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</a:br>
            <a:endParaRPr lang="en-US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Щомісячний </a:t>
            </a:r>
            <a:r>
              <a:rPr lang="uk-UA" sz="24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науково-методичний журнал МОН України «Дошкільне виховання» № 5, 2021р.</a:t>
            </a:r>
            <a:br>
              <a:rPr lang="uk-UA" sz="24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sz="2400" b="1" i="1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Щомісячний </a:t>
            </a:r>
            <a:r>
              <a:rPr lang="uk-UA" sz="24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журнал цифрового видавництва</a:t>
            </a:r>
            <a:br>
              <a:rPr lang="uk-UA" sz="24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uk-UA" sz="2400" b="1" i="1" dirty="0">
                <a:solidFill>
                  <a:prstClr val="black"/>
                </a:solidFill>
                <a:latin typeface="Times New Roman" pitchFamily="18" charset="0"/>
                <a:ea typeface="Microsoft Sans Serif"/>
                <a:cs typeface="Times New Roman" pitchFamily="18" charset="0"/>
              </a:rPr>
              <a:t>MCFR «Вихователь-методист» № 10 , 2018 р.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382103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7128792" cy="13208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lang="uk-UA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      Дякую </a:t>
            </a:r>
            <a:r>
              <a:rPr lang="uk-UA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за увагу!!!</a:t>
            </a:r>
            <a:r>
              <a:rPr lang="ru-RU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ea typeface="+mn-ea"/>
                <a:cs typeface="+mn-cs"/>
              </a:rPr>
              <a:t/>
            </a:r>
            <a:br>
              <a:rPr lang="ru-RU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ea typeface="+mn-ea"/>
                <a:cs typeface="+mn-cs"/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59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B6D7F6F-51FC-4A61-AE90-CBA825B8B89D}"/>
              </a:ext>
            </a:extLst>
          </p:cNvPr>
          <p:cNvSpPr txBox="1"/>
          <p:nvPr/>
        </p:nvSpPr>
        <p:spPr>
          <a:xfrm>
            <a:off x="179512" y="620688"/>
            <a:ext cx="8640960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+mn-cs"/>
              </a:rPr>
              <a:t>            </a:t>
            </a:r>
            <a:r>
              <a:rPr lang="uk-UA" sz="2400" b="1" i="1" dirty="0" smtClean="0">
                <a:latin typeface="Times New Roman" panose="02020603050405020304" pitchFamily="18" charset="0"/>
                <a:ea typeface="Arial Unicode MS"/>
              </a:rPr>
              <a:t>Освітня </a:t>
            </a:r>
            <a:r>
              <a:rPr lang="uk-UA" sz="2400" b="1" i="1" dirty="0">
                <a:latin typeface="Times New Roman" panose="02020603050405020304" pitchFamily="18" charset="0"/>
                <a:ea typeface="Arial Unicode MS"/>
              </a:rPr>
              <a:t>діяльність з питань дошкільної освіти </a:t>
            </a:r>
            <a:r>
              <a:rPr lang="uk-UA" sz="2400" b="1" i="1" dirty="0" smtClean="0">
                <a:latin typeface="Times New Roman" panose="02020603050405020304" pitchFamily="18" charset="0"/>
                <a:ea typeface="Arial Unicode MS"/>
              </a:rPr>
              <a:t>у</a:t>
            </a:r>
            <a:endParaRPr lang="en-US" sz="2400" b="1" i="1" dirty="0" smtClean="0">
              <a:latin typeface="Times New Roman" panose="02020603050405020304" pitchFamily="18" charset="0"/>
              <a:ea typeface="Arial Unicode MS"/>
            </a:endParaRPr>
          </a:p>
          <a:p>
            <a:pPr lvl="0" algn="just"/>
            <a:r>
              <a:rPr lang="uk-UA" sz="2400" b="1" i="1" dirty="0" smtClean="0">
                <a:latin typeface="Times New Roman" panose="02020603050405020304" pitchFamily="18" charset="0"/>
                <a:ea typeface="Arial Unicode MS"/>
              </a:rPr>
              <a:t>  </a:t>
            </a:r>
            <a:r>
              <a:rPr lang="en-US" sz="2400" b="1" i="1" dirty="0" smtClean="0">
                <a:latin typeface="Times New Roman" panose="02020603050405020304" pitchFamily="18" charset="0"/>
                <a:ea typeface="Arial Unicode MS"/>
              </a:rPr>
              <a:t>        </a:t>
            </a:r>
            <a:r>
              <a:rPr lang="uk-UA" sz="2400" b="1" i="1" dirty="0" smtClean="0">
                <a:latin typeface="Times New Roman" panose="02020603050405020304" pitchFamily="18" charset="0"/>
                <a:ea typeface="Arial Unicode MS"/>
              </a:rPr>
              <a:t>період</a:t>
            </a:r>
            <a:r>
              <a:rPr lang="en-US" sz="2400" b="1" i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ea typeface="Arial Unicode MS"/>
              </a:rPr>
              <a:t>дії </a:t>
            </a:r>
            <a:r>
              <a:rPr lang="uk-UA" sz="2400" b="1" i="1" dirty="0">
                <a:latin typeface="Times New Roman" panose="02020603050405020304" pitchFamily="18" charset="0"/>
                <a:ea typeface="Arial Unicode MS"/>
              </a:rPr>
              <a:t>правового режиму воєнного стану визначається методичними рекомендаціями МОН України, зокрема</a:t>
            </a:r>
            <a:r>
              <a:rPr lang="uk-UA" sz="2400" dirty="0">
                <a:latin typeface="Times New Roman" panose="02020603050405020304" pitchFamily="18" charset="0"/>
                <a:ea typeface="Arial Unicode MS"/>
              </a:rPr>
              <a:t>, </a:t>
            </a:r>
            <a:r>
              <a:rPr lang="uk-UA" sz="2000" b="1" dirty="0">
                <a:latin typeface="Times New Roman" panose="02020603050405020304" pitchFamily="18" charset="0"/>
                <a:ea typeface="Arial Unicode MS"/>
              </a:rPr>
              <a:t>Листом МОН України </a:t>
            </a:r>
            <a:r>
              <a:rPr lang="uk-UA" sz="2000" b="1" dirty="0" smtClean="0">
                <a:latin typeface="Times New Roman" panose="02020603050405020304" pitchFamily="18" charset="0"/>
                <a:ea typeface="Arial Unicode MS"/>
              </a:rPr>
              <a:t>№ </a:t>
            </a:r>
            <a:r>
              <a:rPr lang="uk-UA" sz="2000" b="1" dirty="0">
                <a:latin typeface="Times New Roman" panose="02020603050405020304" pitchFamily="18" charset="0"/>
                <a:ea typeface="Arial Unicode MS"/>
              </a:rPr>
              <a:t>1/3845-22 від 02.04.22р. </a:t>
            </a:r>
            <a:r>
              <a:rPr lang="uk-UA" sz="20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рекомендації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працівників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закладів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дошкільної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дії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воєнного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стану в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endParaRPr kumimoji="0" lang="uk-UA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uk-UA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400" b="1" i="1" dirty="0" smtClean="0">
                <a:solidFill>
                  <a:srgbClr val="E25B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БКДО </a:t>
            </a:r>
            <a:r>
              <a:rPr lang="ru-RU" sz="2400" b="1" i="1" dirty="0" smtClean="0">
                <a:solidFill>
                  <a:srgbClr val="E25B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(2021</a:t>
            </a:r>
            <a:r>
              <a:rPr lang="ru-RU" sz="2400" b="1" i="1" dirty="0">
                <a:solidFill>
                  <a:srgbClr val="E25B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як стандарт </a:t>
            </a:r>
            <a:r>
              <a:rPr lang="ru-RU" sz="2400" b="1" i="1" dirty="0" err="1">
                <a:solidFill>
                  <a:srgbClr val="E25B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дошкільної</a:t>
            </a:r>
            <a:r>
              <a:rPr lang="ru-RU" sz="2400" b="1" i="1" dirty="0">
                <a:solidFill>
                  <a:srgbClr val="E25B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E25B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2400" b="1" i="1" dirty="0">
                <a:solidFill>
                  <a:srgbClr val="E25B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є </a:t>
            </a:r>
            <a:r>
              <a:rPr lang="ru-RU" sz="2400" b="1" i="1" dirty="0" err="1">
                <a:solidFill>
                  <a:srgbClr val="E25B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актуальним</a:t>
            </a:r>
            <a:r>
              <a:rPr lang="ru-RU" sz="2400" b="1" i="1" dirty="0">
                <a:solidFill>
                  <a:srgbClr val="E25B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i="1" dirty="0" smtClean="0">
              <a:solidFill>
                <a:srgbClr val="E25B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E25B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2400" b="1" i="1" dirty="0">
                <a:solidFill>
                  <a:srgbClr val="E25B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будь-</a:t>
            </a:r>
            <a:r>
              <a:rPr lang="ru-RU" sz="2400" b="1" i="1" dirty="0" err="1">
                <a:solidFill>
                  <a:srgbClr val="E25B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400" b="1" i="1" dirty="0">
                <a:solidFill>
                  <a:srgbClr val="E25B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час. </a:t>
            </a:r>
            <a:endParaRPr lang="ru-RU" sz="2400" dirty="0">
              <a:solidFill>
                <a:srgbClr val="E25B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Заклади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дошкільної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мають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відповідати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вимогам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дії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воєнного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стану.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З-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поміж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актуальних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питань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умовах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воєнного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стану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найважливішими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є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такі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ru-RU" sz="2000" b="1" dirty="0">
              <a:solidFill>
                <a:srgbClr val="000000"/>
              </a:solidFill>
              <a:latin typeface="Arial Unicode MS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підтримка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дітей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батьків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складних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ситуаціях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000" b="1" dirty="0">
              <a:solidFill>
                <a:srgbClr val="000000"/>
              </a:solidFill>
              <a:latin typeface="Arial Unicode MS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організація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освітнього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процесу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дітьми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раннього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дошкільного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віку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000" b="1" dirty="0">
              <a:solidFill>
                <a:srgbClr val="000000"/>
              </a:solidFill>
              <a:latin typeface="Arial Unicode MS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налагодження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зв’язків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підтримка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педагогічного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партнерства ЗДО з</a:t>
            </a:r>
            <a:endParaRPr lang="ru-RU" sz="2000" b="1" dirty="0">
              <a:solidFill>
                <a:srgbClr val="000000"/>
              </a:solidFill>
              <a:latin typeface="Arial Unicode MS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батьками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вихованців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представниками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територіальних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громад;</a:t>
            </a:r>
            <a:endParaRPr lang="ru-RU" sz="2000" b="1" dirty="0">
              <a:solidFill>
                <a:srgbClr val="000000"/>
              </a:solidFill>
              <a:latin typeface="Arial Unicode MS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надання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різних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видів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психолого-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педагогічної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підтримки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дітям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батькам.</a:t>
            </a:r>
            <a:endParaRPr lang="ru-RU" sz="2000" b="1" dirty="0">
              <a:solidFill>
                <a:srgbClr val="000000"/>
              </a:solidFill>
              <a:latin typeface="Arial Unicode MS"/>
            </a:endParaRPr>
          </a:p>
          <a:p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31A994E-2926-4443-9203-38A37B748A7D}"/>
              </a:ext>
            </a:extLst>
          </p:cNvPr>
          <p:cNvSpPr txBox="1"/>
          <p:nvPr/>
        </p:nvSpPr>
        <p:spPr>
          <a:xfrm>
            <a:off x="1331640" y="2729320"/>
            <a:ext cx="7056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EFE5F7-90E8-4CED-934E-7EF9258C2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30" y="7694"/>
            <a:ext cx="826307" cy="1225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54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B6D7F6F-51FC-4A61-AE90-CBA825B8B89D}"/>
              </a:ext>
            </a:extLst>
          </p:cNvPr>
          <p:cNvSpPr txBox="1"/>
          <p:nvPr/>
        </p:nvSpPr>
        <p:spPr>
          <a:xfrm>
            <a:off x="467544" y="620688"/>
            <a:ext cx="8352928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Першочерговими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завданнями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ЗДО у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воєнний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 є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налагодження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ефективної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комунікації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учасників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освітнього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процесу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відновлення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освітнього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процесу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організація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освітнього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процесу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ЗДО для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всіх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надання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педагогічної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підтримки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дітям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раннього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дошкільного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віку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тому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числі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 з </a:t>
            </a:r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особливими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освітніми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потребами,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їхнім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батькам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здійснення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інформаційної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підтримки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психологічного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супроводу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учасників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освітнього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процесу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31A994E-2926-4443-9203-38A37B748A7D}"/>
              </a:ext>
            </a:extLst>
          </p:cNvPr>
          <p:cNvSpPr txBox="1"/>
          <p:nvPr/>
        </p:nvSpPr>
        <p:spPr>
          <a:xfrm>
            <a:off x="1331640" y="2729320"/>
            <a:ext cx="7056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EFE5F7-90E8-4CED-934E-7EF9258C2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0"/>
            <a:ext cx="864096" cy="1282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33726CB-4997-42E6-A144-DBB3B6F25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2251" y="4016486"/>
            <a:ext cx="3008790" cy="226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7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B6D7F6F-51FC-4A61-AE90-CBA825B8B89D}"/>
              </a:ext>
            </a:extLst>
          </p:cNvPr>
          <p:cNvSpPr txBox="1"/>
          <p:nvPr/>
        </p:nvSpPr>
        <p:spPr>
          <a:xfrm>
            <a:off x="179512" y="620688"/>
            <a:ext cx="864096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              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умовах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війни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педагогічні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працівники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мають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бути</a:t>
            </a:r>
          </a:p>
          <a:p>
            <a:pPr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готовими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спроможними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повноцінно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надавати</a:t>
            </a: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</a:t>
            </a: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інформаційні</a:t>
            </a: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консультаційні</a:t>
            </a: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послуги</a:t>
            </a: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сім’ям</a:t>
            </a: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які</a:t>
            </a: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виховують</a:t>
            </a: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дітей</a:t>
            </a: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раннього</a:t>
            </a: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дошкільного</a:t>
            </a: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віку</a:t>
            </a: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2400" b="1" i="1" dirty="0">
                <a:solidFill>
                  <a:srgbClr val="000000"/>
                </a:solidFill>
                <a:latin typeface="TimesNewRomanPS-ItalicMT"/>
                <a:ea typeface="Calibri" panose="020F0502020204030204" pitchFamily="34" charset="0"/>
                <a:cs typeface="TimesNewRomanPS-ItalicMT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Саме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тому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питання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організації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комунікації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учасниками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освітнього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процесу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посідає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ключове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місце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dirty="0">
              <a:solidFill>
                <a:srgbClr val="000000"/>
              </a:solidFill>
              <a:latin typeface="Arial Unicode MS"/>
            </a:endParaRPr>
          </a:p>
          <a:p>
            <a:pPr lvl="0" algn="just"/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умовах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військових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дій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найбільшої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актуальності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набувають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комунікації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дітьми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їхніми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батьками,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сім’ями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дає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змогу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встановити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швидкий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обмін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інформацією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мобільність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зворотного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зв’язку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uk-UA" sz="2400" b="1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31A994E-2926-4443-9203-38A37B748A7D}"/>
              </a:ext>
            </a:extLst>
          </p:cNvPr>
          <p:cNvSpPr txBox="1"/>
          <p:nvPr/>
        </p:nvSpPr>
        <p:spPr>
          <a:xfrm>
            <a:off x="1331640" y="2729320"/>
            <a:ext cx="7056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EFE5F7-90E8-4CED-934E-7EF9258C2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1673" cy="139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921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B6D7F6F-51FC-4A61-AE90-CBA825B8B89D}"/>
              </a:ext>
            </a:extLst>
          </p:cNvPr>
          <p:cNvSpPr txBox="1"/>
          <p:nvPr/>
        </p:nvSpPr>
        <p:spPr>
          <a:xfrm>
            <a:off x="179512" y="620688"/>
            <a:ext cx="8640960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          </a:t>
            </a:r>
            <a:r>
              <a:rPr lang="uk-UA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000" b="1" dirty="0" err="1">
                <a:solidFill>
                  <a:srgbClr val="E25B00"/>
                </a:solidFill>
                <a:latin typeface="Times New Roman"/>
                <a:ea typeface="Calibri"/>
              </a:rPr>
              <a:t>Технологічні</a:t>
            </a:r>
            <a:r>
              <a:rPr lang="ru-RU" sz="2000" b="1" dirty="0">
                <a:solidFill>
                  <a:srgbClr val="E25B00"/>
                </a:solidFill>
                <a:latin typeface="Times New Roman"/>
                <a:ea typeface="Calibri"/>
              </a:rPr>
              <a:t> </a:t>
            </a:r>
            <a:r>
              <a:rPr lang="ru-RU" sz="2000" b="1" dirty="0" err="1">
                <a:solidFill>
                  <a:srgbClr val="E25B00"/>
                </a:solidFill>
                <a:latin typeface="Times New Roman"/>
                <a:ea typeface="Calibri"/>
              </a:rPr>
              <a:t>аспекти</a:t>
            </a:r>
            <a:r>
              <a:rPr lang="ru-RU" sz="2000" b="1" dirty="0">
                <a:solidFill>
                  <a:srgbClr val="E25B00"/>
                </a:solidFill>
                <a:latin typeface="Times New Roman"/>
                <a:ea typeface="Calibri"/>
              </a:rPr>
              <a:t> </a:t>
            </a:r>
            <a:r>
              <a:rPr lang="ru-RU" sz="2000" b="1" dirty="0" err="1">
                <a:solidFill>
                  <a:srgbClr val="E25B00"/>
                </a:solidFill>
                <a:latin typeface="Times New Roman"/>
                <a:ea typeface="Calibri"/>
              </a:rPr>
              <a:t>організації</a:t>
            </a:r>
            <a:r>
              <a:rPr lang="ru-RU" sz="2000" b="1" dirty="0">
                <a:solidFill>
                  <a:srgbClr val="E25B00"/>
                </a:solidFill>
                <a:latin typeface="Times New Roman"/>
                <a:ea typeface="Calibri"/>
              </a:rPr>
              <a:t> </a:t>
            </a:r>
            <a:r>
              <a:rPr lang="ru-RU" sz="2000" b="1" dirty="0" err="1">
                <a:solidFill>
                  <a:srgbClr val="E25B00"/>
                </a:solidFill>
                <a:latin typeface="Times New Roman"/>
                <a:ea typeface="Calibri"/>
              </a:rPr>
              <a:t>комунікації</a:t>
            </a:r>
            <a:r>
              <a:rPr lang="ru-RU" sz="2000" b="1" dirty="0">
                <a:solidFill>
                  <a:srgbClr val="E25B00"/>
                </a:solidFill>
                <a:latin typeface="Times New Roman"/>
                <a:ea typeface="Calibri"/>
              </a:rPr>
              <a:t> з </a:t>
            </a:r>
            <a:r>
              <a:rPr lang="ru-RU" sz="2000" b="1" dirty="0" err="1">
                <a:solidFill>
                  <a:srgbClr val="E25B00"/>
                </a:solidFill>
                <a:latin typeface="Times New Roman"/>
                <a:ea typeface="Calibri"/>
              </a:rPr>
              <a:t>учасниками</a:t>
            </a:r>
            <a:r>
              <a:rPr lang="ru-RU" sz="2000" b="1" dirty="0">
                <a:solidFill>
                  <a:srgbClr val="E25B00"/>
                </a:solidFill>
                <a:latin typeface="Times New Roman"/>
                <a:ea typeface="Calibri"/>
              </a:rPr>
              <a:t> </a:t>
            </a:r>
            <a:endParaRPr lang="ru-RU" sz="2000" b="1" dirty="0" smtClean="0">
              <a:solidFill>
                <a:srgbClr val="E25B00"/>
              </a:solidFill>
              <a:latin typeface="Times New Roman"/>
              <a:ea typeface="Calibri"/>
            </a:endParaRPr>
          </a:p>
          <a:p>
            <a:pPr lvl="0" algn="just"/>
            <a:r>
              <a:rPr lang="ru-RU" sz="2000" b="1" dirty="0">
                <a:solidFill>
                  <a:srgbClr val="E25B00"/>
                </a:solidFill>
                <a:latin typeface="Times New Roman"/>
                <a:ea typeface="Calibri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E25B00"/>
                </a:solidFill>
                <a:latin typeface="Times New Roman"/>
                <a:ea typeface="Calibri"/>
                <a:cs typeface="Times New Roman" pitchFamily="18" charset="0"/>
              </a:rPr>
              <a:t>               </a:t>
            </a:r>
            <a:r>
              <a:rPr lang="uk-UA" sz="2000" b="1" dirty="0">
                <a:solidFill>
                  <a:srgbClr val="E25B00"/>
                </a:solidFill>
                <a:latin typeface="Times New Roman"/>
                <a:ea typeface="Calibri"/>
              </a:rPr>
              <a:t>освітнього процесу</a:t>
            </a:r>
            <a:endParaRPr lang="ru-RU" sz="2000" dirty="0">
              <a:solidFill>
                <a:srgbClr val="E25B00"/>
              </a:solidFill>
              <a:latin typeface="Arial Unicode MS"/>
            </a:endParaRPr>
          </a:p>
          <a:p>
            <a:pPr algn="just"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допомогою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сайту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організувати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взаємодію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всіх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учасників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освітнього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процесу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й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створити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віртуальну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бібліотеку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банк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освітніх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ресурсів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постійно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оновлювати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й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поповнювати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інформаційне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наповнення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сайту, </a:t>
            </a:r>
            <a:endParaRPr lang="en-US" sz="2400" b="1" i="1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використовувати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ресурси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онлайн-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освіти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endParaRPr lang="en-US" sz="2400" b="1" i="1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забезпечити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залучення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тимчасово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переміщених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дітей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та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їхніх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сімей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до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різних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програм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дошкільної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освіти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uk-UA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К</a:t>
            </a:r>
            <a:r>
              <a:rPr lang="ru-RU" sz="2400" b="1" i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омунікація</a:t>
            </a:r>
            <a:r>
              <a:rPr lang="ru-RU" sz="24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з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учасниками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освітнього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процесу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має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здійснюватися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з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урахуванням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локації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дітей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тобто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місця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перебування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) (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вдома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, у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бомбосховищі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, в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умовах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зовнішньої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міграції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, в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умовах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внутрішньої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міграції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, в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закладі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дошкільної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освіти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, з батьками,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вихователями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опікунами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, волонтерами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тощо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) і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орієнтуватися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на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виконання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різних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завдань</a:t>
            </a:r>
            <a:r>
              <a:rPr lang="uk-UA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uk-UA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EFE5F7-90E8-4CED-934E-7EF9258C2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-5680"/>
            <a:ext cx="941673" cy="139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63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B6D7F6F-51FC-4A61-AE90-CBA825B8B89D}"/>
              </a:ext>
            </a:extLst>
          </p:cNvPr>
          <p:cNvSpPr txBox="1"/>
          <p:nvPr/>
        </p:nvSpPr>
        <p:spPr>
          <a:xfrm>
            <a:off x="179512" y="620688"/>
            <a:ext cx="8640960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          </a:t>
            </a:r>
            <a:r>
              <a:rPr lang="uk-UA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000" b="1" dirty="0" err="1">
                <a:solidFill>
                  <a:srgbClr val="E25B00"/>
                </a:solidFill>
                <a:latin typeface="Times New Roman"/>
                <a:ea typeface="Calibri"/>
              </a:rPr>
              <a:t>Технологічні</a:t>
            </a:r>
            <a:r>
              <a:rPr lang="ru-RU" sz="2000" b="1" dirty="0">
                <a:solidFill>
                  <a:srgbClr val="E25B00"/>
                </a:solidFill>
                <a:latin typeface="Times New Roman"/>
                <a:ea typeface="Calibri"/>
              </a:rPr>
              <a:t> </a:t>
            </a:r>
            <a:r>
              <a:rPr lang="ru-RU" sz="2000" b="1" dirty="0" err="1">
                <a:solidFill>
                  <a:srgbClr val="E25B00"/>
                </a:solidFill>
                <a:latin typeface="Times New Roman"/>
                <a:ea typeface="Calibri"/>
              </a:rPr>
              <a:t>аспекти</a:t>
            </a:r>
            <a:r>
              <a:rPr lang="ru-RU" sz="2000" b="1" dirty="0">
                <a:solidFill>
                  <a:srgbClr val="E25B00"/>
                </a:solidFill>
                <a:latin typeface="Times New Roman"/>
                <a:ea typeface="Calibri"/>
              </a:rPr>
              <a:t> </a:t>
            </a:r>
            <a:r>
              <a:rPr lang="ru-RU" sz="2000" b="1" dirty="0" err="1">
                <a:solidFill>
                  <a:srgbClr val="E25B00"/>
                </a:solidFill>
                <a:latin typeface="Times New Roman"/>
                <a:ea typeface="Calibri"/>
              </a:rPr>
              <a:t>організації</a:t>
            </a:r>
            <a:r>
              <a:rPr lang="ru-RU" sz="2000" b="1" dirty="0">
                <a:solidFill>
                  <a:srgbClr val="E25B00"/>
                </a:solidFill>
                <a:latin typeface="Times New Roman"/>
                <a:ea typeface="Calibri"/>
              </a:rPr>
              <a:t> </a:t>
            </a:r>
            <a:r>
              <a:rPr lang="ru-RU" sz="2000" b="1" dirty="0" err="1">
                <a:solidFill>
                  <a:srgbClr val="E25B00"/>
                </a:solidFill>
                <a:latin typeface="Times New Roman"/>
                <a:ea typeface="Calibri"/>
              </a:rPr>
              <a:t>комунікації</a:t>
            </a:r>
            <a:r>
              <a:rPr lang="ru-RU" sz="2000" b="1" dirty="0">
                <a:solidFill>
                  <a:srgbClr val="E25B00"/>
                </a:solidFill>
                <a:latin typeface="Times New Roman"/>
                <a:ea typeface="Calibri"/>
              </a:rPr>
              <a:t> з </a:t>
            </a:r>
            <a:r>
              <a:rPr lang="ru-RU" sz="2000" b="1" dirty="0" err="1">
                <a:solidFill>
                  <a:srgbClr val="E25B00"/>
                </a:solidFill>
                <a:latin typeface="Times New Roman"/>
                <a:ea typeface="Calibri"/>
              </a:rPr>
              <a:t>учасниками</a:t>
            </a:r>
            <a:r>
              <a:rPr lang="ru-RU" sz="2000" b="1" dirty="0">
                <a:solidFill>
                  <a:srgbClr val="E25B00"/>
                </a:solidFill>
                <a:latin typeface="Times New Roman"/>
                <a:ea typeface="Calibri"/>
              </a:rPr>
              <a:t> </a:t>
            </a:r>
            <a:endParaRPr lang="ru-RU" sz="2000" b="1" dirty="0" smtClean="0">
              <a:solidFill>
                <a:srgbClr val="E25B00"/>
              </a:solidFill>
              <a:latin typeface="Times New Roman"/>
              <a:ea typeface="Calibri"/>
            </a:endParaRPr>
          </a:p>
          <a:p>
            <a:pPr algn="just"/>
            <a:r>
              <a:rPr lang="ru-RU" sz="2000" b="1" dirty="0">
                <a:solidFill>
                  <a:srgbClr val="E25B00"/>
                </a:solidFill>
                <a:latin typeface="Times New Roman"/>
                <a:ea typeface="Calibri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E25B00"/>
                </a:solidFill>
                <a:latin typeface="Times New Roman"/>
                <a:ea typeface="Calibri"/>
                <a:cs typeface="Times New Roman" pitchFamily="18" charset="0"/>
              </a:rPr>
              <a:t>               </a:t>
            </a:r>
            <a:r>
              <a:rPr lang="uk-UA" sz="2000" b="1" dirty="0">
                <a:solidFill>
                  <a:srgbClr val="E25B00"/>
                </a:solidFill>
                <a:latin typeface="Times New Roman"/>
                <a:ea typeface="Calibri"/>
              </a:rPr>
              <a:t>освітнього процесу</a:t>
            </a:r>
            <a:endParaRPr lang="ru-RU" sz="2000" dirty="0">
              <a:solidFill>
                <a:srgbClr val="E25B00"/>
              </a:solidFill>
              <a:latin typeface="Arial Unicode MS"/>
            </a:endParaRPr>
          </a:p>
          <a:p>
            <a:pPr algn="just"/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умовах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військових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дій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найбільшої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актуальності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набувають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комунікації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дітьми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їхніми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батьками,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сім’ями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дає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змогу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встановити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швидкий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обмін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інформацією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мобільність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зворотного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зв’язку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0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Основними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формами онлайн-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комунікацій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є: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відеоконференція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форум,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чат, блог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електронна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пошта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анкетування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соціальні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мережі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20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NewRomanPSMT"/>
                <a:ea typeface="Calibri"/>
                <a:cs typeface="TimesNewRomanPSMT"/>
              </a:rPr>
              <a:t>   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складних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умовах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корисними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можуть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бути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сервіси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та </a:t>
            </a:r>
            <a:r>
              <a:rPr lang="ru-RU" sz="20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інструменти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комунікації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онлайн-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режимі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20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Ефективними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можуть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бути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розміщені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на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сайті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ЗДО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завдання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і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рекомендації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для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батьків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щодо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роботи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дітьми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відповідно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до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їхнього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віку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створення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груп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із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батьками,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вихователями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психологами в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соціальних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мережах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Viber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Telegram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WhatsApp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тощо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для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отримання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інформаційно-освітніх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та психолого-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педагогічних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послуг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використання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електронних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платформ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Zoom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GoogleMeet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Google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Classroom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Microsoft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Teams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та </a:t>
            </a:r>
            <a:r>
              <a:rPr lang="ru-RU" sz="20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ін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uk-UA" sz="20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uk-UA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31A994E-2926-4443-9203-38A37B748A7D}"/>
              </a:ext>
            </a:extLst>
          </p:cNvPr>
          <p:cNvSpPr txBox="1"/>
          <p:nvPr/>
        </p:nvSpPr>
        <p:spPr>
          <a:xfrm>
            <a:off x="1331640" y="2729320"/>
            <a:ext cx="7056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EFE5F7-90E8-4CED-934E-7EF9258C2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-5680"/>
            <a:ext cx="941673" cy="139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5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B6D7F6F-51FC-4A61-AE90-CBA825B8B89D}"/>
              </a:ext>
            </a:extLst>
          </p:cNvPr>
          <p:cNvSpPr txBox="1"/>
          <p:nvPr/>
        </p:nvSpPr>
        <p:spPr>
          <a:xfrm>
            <a:off x="827584" y="1052736"/>
            <a:ext cx="8064896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В оновленому </a:t>
            </a:r>
            <a:r>
              <a:rPr lang="uk-UA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БКДО (2021р.) </a:t>
            </a: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грі відведено центральне місце. Саме ігрова компетентність розглядається у Державному стандарті дошкільної освіти як базова для формування всіх інших.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 Не в усіх країнах державні стандарти ставлять ігрову діяльність у центр подій дошкільного дитинства.</a:t>
            </a:r>
          </a:p>
          <a:p>
            <a:pPr algn="just"/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Пріоритетні завдання цього освітнього </a:t>
            </a:r>
            <a:endParaRPr lang="uk-UA" sz="2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напряму</a:t>
            </a:r>
            <a: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uk-UA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особистісний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кроки до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складники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ігрової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нова роль педагога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31A994E-2926-4443-9203-38A37B748A7D}"/>
              </a:ext>
            </a:extLst>
          </p:cNvPr>
          <p:cNvSpPr txBox="1"/>
          <p:nvPr/>
        </p:nvSpPr>
        <p:spPr>
          <a:xfrm>
            <a:off x="1331640" y="2729320"/>
            <a:ext cx="7056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EFE5F7-90E8-4CED-934E-7EF9258C2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0864"/>
            <a:ext cx="941673" cy="139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33726CB-4997-42E6-A144-DBB3B6F25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4675" y="3478910"/>
            <a:ext cx="3723902" cy="26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2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4">
            <a:extLst>
              <a:ext uri="{FF2B5EF4-FFF2-40B4-BE49-F238E27FC236}">
                <a16:creationId xmlns="" xmlns:a16="http://schemas.microsoft.com/office/drawing/2014/main" id="{B7EB5D58-E0E5-4B32-A952-D4A8952CAAB6}"/>
              </a:ext>
            </a:extLst>
          </p:cNvPr>
          <p:cNvSpPr/>
          <p:nvPr/>
        </p:nvSpPr>
        <p:spPr>
          <a:xfrm>
            <a:off x="1776238" y="404665"/>
            <a:ext cx="5964113" cy="864096"/>
          </a:xfrm>
          <a:prstGeom prst="round2Diag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Ігрова компетентність формується у численних видах ігор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>
            <a:extLst>
              <a:ext uri="{FF2B5EF4-FFF2-40B4-BE49-F238E27FC236}">
                <a16:creationId xmlns="" xmlns:a16="http://schemas.microsoft.com/office/drawing/2014/main" id="{E0C31A2D-E88A-4940-AB66-5A1535B41353}"/>
              </a:ext>
            </a:extLst>
          </p:cNvPr>
          <p:cNvSpPr/>
          <p:nvPr/>
        </p:nvSpPr>
        <p:spPr>
          <a:xfrm>
            <a:off x="2866290" y="1420524"/>
            <a:ext cx="3299817" cy="648072"/>
          </a:xfrm>
          <a:prstGeom prst="round2Diag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Творчих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10">
            <a:extLst>
              <a:ext uri="{FF2B5EF4-FFF2-40B4-BE49-F238E27FC236}">
                <a16:creationId xmlns="" xmlns:a16="http://schemas.microsoft.com/office/drawing/2014/main" id="{4A7BABEE-EB40-403D-A62E-E2F1D7FB342C}"/>
              </a:ext>
            </a:extLst>
          </p:cNvPr>
          <p:cNvSpPr/>
          <p:nvPr/>
        </p:nvSpPr>
        <p:spPr>
          <a:xfrm rot="1414142">
            <a:off x="2532372" y="2170269"/>
            <a:ext cx="484187" cy="1079500"/>
          </a:xfrm>
          <a:prstGeom prst="downArrow">
            <a:avLst/>
          </a:prstGeom>
          <a:solidFill>
            <a:srgbClr val="FF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8" name="Стрелка вниз 10">
            <a:extLst>
              <a:ext uri="{FF2B5EF4-FFF2-40B4-BE49-F238E27FC236}">
                <a16:creationId xmlns="" xmlns:a16="http://schemas.microsoft.com/office/drawing/2014/main" id="{F7585611-34DA-45D4-A95E-34DBBA4FE717}"/>
              </a:ext>
            </a:extLst>
          </p:cNvPr>
          <p:cNvSpPr/>
          <p:nvPr/>
        </p:nvSpPr>
        <p:spPr>
          <a:xfrm>
            <a:off x="4281979" y="2156294"/>
            <a:ext cx="484187" cy="1079500"/>
          </a:xfrm>
          <a:prstGeom prst="downArrow">
            <a:avLst/>
          </a:prstGeom>
          <a:solidFill>
            <a:srgbClr val="FF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6773687-E087-48D8-B8CC-71D7E72B2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42305">
            <a:off x="6145304" y="2035864"/>
            <a:ext cx="536494" cy="1103472"/>
          </a:xfrm>
          <a:prstGeom prst="rect">
            <a:avLst/>
          </a:prstGeom>
        </p:spPr>
      </p:pic>
      <p:sp>
        <p:nvSpPr>
          <p:cNvPr id="10" name="Прямоугольник с двумя скругленными противолежащими углами 6">
            <a:extLst>
              <a:ext uri="{FF2B5EF4-FFF2-40B4-BE49-F238E27FC236}">
                <a16:creationId xmlns="" xmlns:a16="http://schemas.microsoft.com/office/drawing/2014/main" id="{6DE3DDFF-5F16-4868-8664-DED050DF518C}"/>
              </a:ext>
            </a:extLst>
          </p:cNvPr>
          <p:cNvSpPr/>
          <p:nvPr/>
        </p:nvSpPr>
        <p:spPr>
          <a:xfrm>
            <a:off x="1043608" y="3259476"/>
            <a:ext cx="1916218" cy="973834"/>
          </a:xfrm>
          <a:prstGeom prst="round2DiagRect">
            <a:avLst/>
          </a:prstGeom>
          <a:solidFill>
            <a:srgbClr val="FF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itchFamily="34" charset="0"/>
              </a:rPr>
              <a:t>Сюжетно-рольові</a:t>
            </a:r>
          </a:p>
        </p:txBody>
      </p:sp>
      <p:sp>
        <p:nvSpPr>
          <p:cNvPr id="13" name="Прямоугольник с двумя скругленными противолежащими углами 7">
            <a:extLst>
              <a:ext uri="{FF2B5EF4-FFF2-40B4-BE49-F238E27FC236}">
                <a16:creationId xmlns="" xmlns:a16="http://schemas.microsoft.com/office/drawing/2014/main" id="{8400A97B-1A43-4989-B6B0-0FD1B6112738}"/>
              </a:ext>
            </a:extLst>
          </p:cNvPr>
          <p:cNvSpPr/>
          <p:nvPr/>
        </p:nvSpPr>
        <p:spPr>
          <a:xfrm>
            <a:off x="3338995" y="3279671"/>
            <a:ext cx="2354405" cy="1130300"/>
          </a:xfrm>
          <a:prstGeom prst="round2Diag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itchFamily="34" charset="0"/>
              </a:rPr>
              <a:t>Будівельно-конструктивні</a:t>
            </a:r>
          </a:p>
        </p:txBody>
      </p:sp>
      <p:sp>
        <p:nvSpPr>
          <p:cNvPr id="14" name="Прямоугольник с двумя скругленными противолежащими углами 9">
            <a:extLst>
              <a:ext uri="{FF2B5EF4-FFF2-40B4-BE49-F238E27FC236}">
                <a16:creationId xmlns="" xmlns:a16="http://schemas.microsoft.com/office/drawing/2014/main" id="{94B3BA1D-9B37-4241-BBA8-A29FCCE8EE75}"/>
              </a:ext>
            </a:extLst>
          </p:cNvPr>
          <p:cNvSpPr/>
          <p:nvPr/>
        </p:nvSpPr>
        <p:spPr>
          <a:xfrm>
            <a:off x="5920032" y="3144731"/>
            <a:ext cx="2374900" cy="1088580"/>
          </a:xfrm>
          <a:prstGeom prst="round2Diag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itchFamily="34" charset="0"/>
              </a:rPr>
              <a:t>Ігри на теми літературних творів</a:t>
            </a:r>
          </a:p>
        </p:txBody>
      </p:sp>
      <p:sp>
        <p:nvSpPr>
          <p:cNvPr id="15" name="Облако 14">
            <a:extLst>
              <a:ext uri="{FF2B5EF4-FFF2-40B4-BE49-F238E27FC236}">
                <a16:creationId xmlns="" xmlns:a16="http://schemas.microsoft.com/office/drawing/2014/main" id="{3DBDF07F-AF45-4C6B-8815-88799F1EFB46}"/>
              </a:ext>
            </a:extLst>
          </p:cNvPr>
          <p:cNvSpPr/>
          <p:nvPr/>
        </p:nvSpPr>
        <p:spPr>
          <a:xfrm>
            <a:off x="409816" y="4711798"/>
            <a:ext cx="3183802" cy="1713412"/>
          </a:xfrm>
          <a:prstGeom prst="cloud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Сімейні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побутові,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суспільні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блако 15">
            <a:extLst>
              <a:ext uri="{FF2B5EF4-FFF2-40B4-BE49-F238E27FC236}">
                <a16:creationId xmlns="" xmlns:a16="http://schemas.microsoft.com/office/drawing/2014/main" id="{5B0FE921-2FDD-4D71-B043-BA2DF9E50B02}"/>
              </a:ext>
            </a:extLst>
          </p:cNvPr>
          <p:cNvSpPr/>
          <p:nvPr/>
        </p:nvSpPr>
        <p:spPr>
          <a:xfrm>
            <a:off x="5550382" y="4617586"/>
            <a:ext cx="3183802" cy="1383720"/>
          </a:xfrm>
          <a:prstGeom prst="cloud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драматизація, інсценування</a:t>
            </a:r>
            <a:endParaRPr lang="ru-RU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7DB403E-FECE-4792-AFA0-C71595133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1" y="3516968"/>
            <a:ext cx="664522" cy="14326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3A6F68A-D701-475F-8F23-C17E550C1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4932" y="3532453"/>
            <a:ext cx="755970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Аспект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2618</TotalTime>
  <Words>1240</Words>
  <Application>Microsoft Office PowerPoint</Application>
  <PresentationFormat>Экран (4:3)</PresentationFormat>
  <Paragraphs>140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Дякую за увагу!!!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user2</cp:lastModifiedBy>
  <cp:revision>166</cp:revision>
  <dcterms:created xsi:type="dcterms:W3CDTF">2021-11-02T12:06:25Z</dcterms:created>
  <dcterms:modified xsi:type="dcterms:W3CDTF">2022-05-12T07:28:09Z</dcterms:modified>
</cp:coreProperties>
</file>